
<file path=[Content_Types].xml><?xml version="1.0" encoding="utf-8"?>
<Types xmlns="http://schemas.openxmlformats.org/package/2006/content-types">
  <Default Extension="jpeg" ContentType="image/jpeg"/>
  <Default Extension="m4a" ContentType="audio/mp4"/>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267" r:id="rId5"/>
    <p:sldId id="271" r:id="rId6"/>
    <p:sldId id="266" r:id="rId7"/>
    <p:sldId id="272" r:id="rId8"/>
    <p:sldId id="274" r:id="rId9"/>
    <p:sldId id="275" r:id="rId10"/>
    <p:sldId id="268" r:id="rId11"/>
    <p:sldId id="269" r:id="rId12"/>
    <p:sldId id="259" r:id="rId13"/>
    <p:sldId id="270" r:id="rId14"/>
    <p:sldId id="273" r:id="rId15"/>
    <p:sldId id="265"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tian pfau" initials="Cp" lastIdx="2" clrIdx="0">
    <p:extLst>
      <p:ext uri="{19B8F6BF-5375-455C-9EA6-DF929625EA0E}">
        <p15:presenceInfo xmlns:p15="http://schemas.microsoft.com/office/powerpoint/2012/main" userId="8727de8090ebfb4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77" d="100"/>
          <a:sy n="77" d="100"/>
        </p:scale>
        <p:origin x="132" y="3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de-DE"/>
              <a:t>Mastertitelformat bearbeiten</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0F0F41DA-D3E2-48D6-822E-5C265C9A3626}" type="datetimeFigureOut">
              <a:rPr lang="de-DE" smtClean="0"/>
              <a:t>14.03.2021</a:t>
            </a:fld>
            <a:endParaRPr lang="de-DE"/>
          </a:p>
        </p:txBody>
      </p:sp>
      <p:sp>
        <p:nvSpPr>
          <p:cNvPr id="5" name="Footer Placeholder 4"/>
          <p:cNvSpPr>
            <a:spLocks noGrp="1"/>
          </p:cNvSpPr>
          <p:nvPr>
            <p:ph type="ftr" sz="quarter" idx="11"/>
          </p:nvPr>
        </p:nvSpPr>
        <p:spPr>
          <a:xfrm>
            <a:off x="2416500" y="329307"/>
            <a:ext cx="4973915" cy="309201"/>
          </a:xfrm>
        </p:spPr>
        <p:txBody>
          <a:bodyPr/>
          <a:lstStyle/>
          <a:p>
            <a:endParaRPr lang="de-DE"/>
          </a:p>
        </p:txBody>
      </p:sp>
      <p:sp>
        <p:nvSpPr>
          <p:cNvPr id="6" name="Slide Number Placeholder 5"/>
          <p:cNvSpPr>
            <a:spLocks noGrp="1"/>
          </p:cNvSpPr>
          <p:nvPr>
            <p:ph type="sldNum" sz="quarter" idx="12"/>
          </p:nvPr>
        </p:nvSpPr>
        <p:spPr>
          <a:xfrm>
            <a:off x="1437664" y="798973"/>
            <a:ext cx="811019" cy="503578"/>
          </a:xfrm>
        </p:spPr>
        <p:txBody>
          <a:bodyPr/>
          <a:lstStyle/>
          <a:p>
            <a:fld id="{B71C2A65-DE3C-49CF-AF43-47A05367B5C1}" type="slidenum">
              <a:rPr lang="de-DE" smtClean="0"/>
              <a:t>‹Nr.›</a:t>
            </a:fld>
            <a:endParaRPr lang="de-DE"/>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218297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0F0F41DA-D3E2-48D6-822E-5C265C9A3626}" type="datetimeFigureOut">
              <a:rPr lang="de-DE" smtClean="0"/>
              <a:t>14.03.2021</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71C2A65-DE3C-49CF-AF43-47A05367B5C1}" type="slidenum">
              <a:rPr lang="de-DE" smtClean="0"/>
              <a:t>‹Nr.›</a:t>
            </a:fld>
            <a:endParaRPr lang="de-DE"/>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3088600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de-DE"/>
              <a:t>Mastertitelformat bearbeiten</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0F0F41DA-D3E2-48D6-822E-5C265C9A3626}" type="datetimeFigureOut">
              <a:rPr lang="de-DE" smtClean="0"/>
              <a:t>14.03.2021</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71C2A65-DE3C-49CF-AF43-47A05367B5C1}" type="slidenum">
              <a:rPr lang="de-DE" smtClean="0"/>
              <a:t>‹Nr.›</a:t>
            </a:fld>
            <a:endParaRPr lang="de-DE"/>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55462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ncho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0F0F41DA-D3E2-48D6-822E-5C265C9A3626}" type="datetimeFigureOut">
              <a:rPr lang="de-DE" smtClean="0"/>
              <a:t>14.03.2021</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71C2A65-DE3C-49CF-AF43-47A05367B5C1}" type="slidenum">
              <a:rPr lang="de-DE" smtClean="0"/>
              <a:t>‹Nr.›</a:t>
            </a:fld>
            <a:endParaRPr lang="de-DE"/>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5758187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de-DE"/>
              <a:t>Mastertitelformat bearbeiten</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0F0F41DA-D3E2-48D6-822E-5C265C9A3626}" type="datetimeFigureOut">
              <a:rPr lang="de-DE" smtClean="0"/>
              <a:t>14.03.2021</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71C2A65-DE3C-49CF-AF43-47A05367B5C1}" type="slidenum">
              <a:rPr lang="de-DE" smtClean="0"/>
              <a:t>‹Nr.›</a:t>
            </a:fld>
            <a:endParaRPr lang="de-DE"/>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8624429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de-DE"/>
              <a:t>Mastertitelformat bearbeiten</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0F0F41DA-D3E2-48D6-822E-5C265C9A3626}" type="datetimeFigureOut">
              <a:rPr lang="de-DE" smtClean="0"/>
              <a:t>14.03.2021</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B71C2A65-DE3C-49CF-AF43-47A05367B5C1}" type="slidenum">
              <a:rPr lang="de-DE" smtClean="0"/>
              <a:t>‹Nr.›</a:t>
            </a:fld>
            <a:endParaRPr lang="de-DE"/>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457196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de-DE"/>
              <a:t>Mastertitelformat bearbeiten</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1447191" y="2824269"/>
            <a:ext cx="4645152" cy="264445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6412362" y="2821491"/>
            <a:ext cx="4645152" cy="2637371"/>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0F0F41DA-D3E2-48D6-822E-5C265C9A3626}" type="datetimeFigureOut">
              <a:rPr lang="de-DE" smtClean="0"/>
              <a:t>14.03.2021</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B71C2A65-DE3C-49CF-AF43-47A05367B5C1}" type="slidenum">
              <a:rPr lang="de-DE" smtClean="0"/>
              <a:t>‹Nr.›</a:t>
            </a:fld>
            <a:endParaRPr lang="de-DE"/>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5707282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0F0F41DA-D3E2-48D6-822E-5C265C9A3626}" type="datetimeFigureOut">
              <a:rPr lang="de-DE" smtClean="0"/>
              <a:t>14.03.2021</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B71C2A65-DE3C-49CF-AF43-47A05367B5C1}" type="slidenum">
              <a:rPr lang="de-DE" smtClean="0"/>
              <a:t>‹Nr.›</a:t>
            </a:fld>
            <a:endParaRPr lang="de-DE"/>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894785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0F41DA-D3E2-48D6-822E-5C265C9A3626}" type="datetimeFigureOut">
              <a:rPr lang="de-DE" smtClean="0"/>
              <a:t>14.03.2021</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B71C2A65-DE3C-49CF-AF43-47A05367B5C1}" type="slidenum">
              <a:rPr lang="de-DE" smtClean="0"/>
              <a:t>‹Nr.›</a:t>
            </a:fld>
            <a:endParaRPr lang="de-DE"/>
          </a:p>
        </p:txBody>
      </p:sp>
    </p:spTree>
    <p:extLst>
      <p:ext uri="{BB962C8B-B14F-4D97-AF65-F5344CB8AC3E}">
        <p14:creationId xmlns:p14="http://schemas.microsoft.com/office/powerpoint/2010/main" val="20674490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de-DE"/>
              <a:t>Mastertitelformat bearbeiten</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0F0F41DA-D3E2-48D6-822E-5C265C9A3626}" type="datetimeFigureOut">
              <a:rPr lang="de-DE" smtClean="0"/>
              <a:t>14.03.2021</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B71C2A65-DE3C-49CF-AF43-47A05367B5C1}" type="slidenum">
              <a:rPr lang="de-DE" smtClean="0"/>
              <a:t>‹Nr.›</a:t>
            </a:fld>
            <a:endParaRPr lang="de-DE"/>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99547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de-DE"/>
              <a:t>Mastertitelformat bearbeiten</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0F0F41DA-D3E2-48D6-822E-5C265C9A3626}" type="datetimeFigureOut">
              <a:rPr lang="de-DE" smtClean="0"/>
              <a:t>14.03.2021</a:t>
            </a:fld>
            <a:endParaRPr lang="de-DE"/>
          </a:p>
        </p:txBody>
      </p:sp>
      <p:sp>
        <p:nvSpPr>
          <p:cNvPr id="6" name="Footer Placeholder 5"/>
          <p:cNvSpPr>
            <a:spLocks noGrp="1"/>
          </p:cNvSpPr>
          <p:nvPr>
            <p:ph type="ftr" sz="quarter" idx="11"/>
          </p:nvPr>
        </p:nvSpPr>
        <p:spPr>
          <a:xfrm>
            <a:off x="1447382" y="318640"/>
            <a:ext cx="5541004" cy="320931"/>
          </a:xfrm>
        </p:spPr>
        <p:txBody>
          <a:bodyPr/>
          <a:lstStyle/>
          <a:p>
            <a:endParaRPr lang="de-DE"/>
          </a:p>
        </p:txBody>
      </p:sp>
      <p:sp>
        <p:nvSpPr>
          <p:cNvPr id="7" name="Slide Number Placeholder 6"/>
          <p:cNvSpPr>
            <a:spLocks noGrp="1"/>
          </p:cNvSpPr>
          <p:nvPr>
            <p:ph type="sldNum" sz="quarter" idx="12"/>
          </p:nvPr>
        </p:nvSpPr>
        <p:spPr/>
        <p:txBody>
          <a:bodyPr/>
          <a:lstStyle/>
          <a:p>
            <a:fld id="{B71C2A65-DE3C-49CF-AF43-47A05367B5C1}" type="slidenum">
              <a:rPr lang="de-DE" smtClean="0"/>
              <a:t>‹Nr.›</a:t>
            </a:fld>
            <a:endParaRPr lang="de-DE"/>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0825455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cstate="screen">
            <a:extLst>
              <a:ext uri="{28A0092B-C50C-407E-A947-70E740481C1C}">
                <a14:useLocalDpi xmlns:a14="http://schemas.microsoft.com/office/drawing/2010/main"/>
              </a:ext>
            </a:extLst>
          </a:blip>
          <a:srcRect b="-1562"/>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de-DE"/>
              <a:t>Mastertitelformat bearbeiten</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0F0F41DA-D3E2-48D6-822E-5C265C9A3626}" type="datetimeFigureOut">
              <a:rPr lang="de-DE" smtClean="0"/>
              <a:t>14.03.2021</a:t>
            </a:fld>
            <a:endParaRPr lang="de-DE"/>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B71C2A65-DE3C-49CF-AF43-47A05367B5C1}" type="slidenum">
              <a:rPr lang="de-DE" smtClean="0"/>
              <a:t>‹Nr.›</a:t>
            </a:fld>
            <a:endParaRPr lang="de-DE"/>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4950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jpeg"/><Relationship Id="rId3" Type="http://schemas.microsoft.com/office/2007/relationships/media" Target="../media/media2.mp3"/><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jpeg"/><Relationship Id="rId5" Type="http://schemas.openxmlformats.org/officeDocument/2006/relationships/slideLayout" Target="../slideLayouts/slideLayout7.xml"/><Relationship Id="rId4" Type="http://schemas.openxmlformats.org/officeDocument/2006/relationships/audio" Target="../media/media2.mp3"/></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hyperlink" Target="https://www.frametraxx.de/"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learningapps.org/1122383"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slideLayout" Target="../slideLayouts/slideLayout7.xml"/><Relationship Id="rId1" Type="http://schemas.openxmlformats.org/officeDocument/2006/relationships/video" Target="https://www.youtube.com/embed/VHMfJJKizHs?feature=oembed" TargetMode="Externa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jpeg"/><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slideLayout" Target="../slideLayouts/slideLayout7.xml"/><Relationship Id="rId7" Type="http://schemas.openxmlformats.org/officeDocument/2006/relationships/image" Target="../media/image21.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0.png"/><Relationship Id="rId5" Type="http://schemas.openxmlformats.org/officeDocument/2006/relationships/image" Target="../media/image3.png"/><Relationship Id="rId4" Type="http://schemas.openxmlformats.org/officeDocument/2006/relationships/image" Target="../media/image5.png"/><Relationship Id="rId9" Type="http://schemas.openxmlformats.org/officeDocument/2006/relationships/image" Target="../media/image23.jpeg"/></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5.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7DE14500-ACC9-4A36-B8FD-BE950A1E466C}"/>
              </a:ext>
            </a:extLst>
          </p:cNvPr>
          <p:cNvSpPr txBox="1"/>
          <p:nvPr/>
        </p:nvSpPr>
        <p:spPr>
          <a:xfrm>
            <a:off x="1851949" y="150471"/>
            <a:ext cx="4803494" cy="369332"/>
          </a:xfrm>
          <a:prstGeom prst="rect">
            <a:avLst/>
          </a:prstGeom>
          <a:noFill/>
        </p:spPr>
        <p:txBody>
          <a:bodyPr wrap="square" rtlCol="0">
            <a:spAutoFit/>
          </a:bodyPr>
          <a:lstStyle/>
          <a:p>
            <a:r>
              <a:rPr lang="de-DE" dirty="0"/>
              <a:t>Die Fachschaft Geschichte stellt sich vor:</a:t>
            </a:r>
          </a:p>
        </p:txBody>
      </p:sp>
      <p:pic>
        <p:nvPicPr>
          <p:cNvPr id="4" name="Grafik 3">
            <a:extLst>
              <a:ext uri="{FF2B5EF4-FFF2-40B4-BE49-F238E27FC236}">
                <a16:creationId xmlns:a16="http://schemas.microsoft.com/office/drawing/2014/main" id="{53B4488B-72B0-4313-8A71-AFCC6742030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086229" y="3799237"/>
            <a:ext cx="1543701" cy="1528762"/>
          </a:xfrm>
          <a:prstGeom prst="rect">
            <a:avLst/>
          </a:prstGeom>
        </p:spPr>
      </p:pic>
      <p:sp>
        <p:nvSpPr>
          <p:cNvPr id="5" name="Sprechblase: oval 4">
            <a:extLst>
              <a:ext uri="{FF2B5EF4-FFF2-40B4-BE49-F238E27FC236}">
                <a16:creationId xmlns:a16="http://schemas.microsoft.com/office/drawing/2014/main" id="{232B147C-D56F-4673-8ACE-4AB567C40885}"/>
              </a:ext>
            </a:extLst>
          </p:cNvPr>
          <p:cNvSpPr/>
          <p:nvPr/>
        </p:nvSpPr>
        <p:spPr>
          <a:xfrm>
            <a:off x="9672337" y="1459572"/>
            <a:ext cx="2677982" cy="2683050"/>
          </a:xfrm>
          <a:prstGeom prst="wedgeEllipseCallout">
            <a:avLst>
              <a:gd name="adj1" fmla="val -71489"/>
              <a:gd name="adj2" fmla="val 5781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extfeld 5">
            <a:extLst>
              <a:ext uri="{FF2B5EF4-FFF2-40B4-BE49-F238E27FC236}">
                <a16:creationId xmlns:a16="http://schemas.microsoft.com/office/drawing/2014/main" id="{6664F690-67B9-49C2-8976-A1310D5076C5}"/>
              </a:ext>
            </a:extLst>
          </p:cNvPr>
          <p:cNvSpPr txBox="1"/>
          <p:nvPr/>
        </p:nvSpPr>
        <p:spPr>
          <a:xfrm>
            <a:off x="10122010" y="1842391"/>
            <a:ext cx="1992227" cy="2031325"/>
          </a:xfrm>
          <a:prstGeom prst="rect">
            <a:avLst/>
          </a:prstGeom>
          <a:noFill/>
        </p:spPr>
        <p:txBody>
          <a:bodyPr wrap="square" rtlCol="0">
            <a:spAutoFit/>
          </a:bodyPr>
          <a:lstStyle/>
          <a:p>
            <a:r>
              <a:rPr lang="de-DE" dirty="0">
                <a:solidFill>
                  <a:schemeClr val="bg1"/>
                </a:solidFill>
              </a:rPr>
              <a:t>Mein Name ist </a:t>
            </a:r>
            <a:r>
              <a:rPr lang="de-DE" dirty="0" err="1">
                <a:solidFill>
                  <a:schemeClr val="bg1"/>
                </a:solidFill>
              </a:rPr>
              <a:t>Teti</a:t>
            </a:r>
            <a:r>
              <a:rPr lang="de-DE" dirty="0">
                <a:solidFill>
                  <a:schemeClr val="bg1"/>
                </a:solidFill>
              </a:rPr>
              <a:t> und ich begleite dich durch diese Präsentation. Klicke auf den Lautsprecher und höre gut zu!</a:t>
            </a:r>
          </a:p>
        </p:txBody>
      </p:sp>
      <p:pic>
        <p:nvPicPr>
          <p:cNvPr id="7" name="Aufgezeichneter Sound">
            <a:hlinkClick r:id="" action="ppaction://media"/>
            <a:extLst>
              <a:ext uri="{FF2B5EF4-FFF2-40B4-BE49-F238E27FC236}">
                <a16:creationId xmlns:a16="http://schemas.microsoft.com/office/drawing/2014/main" id="{67936665-D4D8-455F-98B1-A30644B3589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858079" y="1052540"/>
            <a:ext cx="609600" cy="609600"/>
          </a:xfrm>
          <a:prstGeom prst="rect">
            <a:avLst/>
          </a:prstGeom>
        </p:spPr>
      </p:pic>
      <p:pic>
        <p:nvPicPr>
          <p:cNvPr id="8" name="Grafik 7">
            <a:extLst>
              <a:ext uri="{FF2B5EF4-FFF2-40B4-BE49-F238E27FC236}">
                <a16:creationId xmlns:a16="http://schemas.microsoft.com/office/drawing/2014/main" id="{DA5D7B46-90EA-4469-A2BC-1EADEC6CE41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00280" y="879571"/>
            <a:ext cx="7106832" cy="4736037"/>
          </a:xfrm>
          <a:prstGeom prst="rect">
            <a:avLst/>
          </a:prstGeom>
        </p:spPr>
      </p:pic>
      <p:pic>
        <p:nvPicPr>
          <p:cNvPr id="2" name="frametraxx_preview_Nothern-Lights">
            <a:hlinkClick r:id="" action="ppaction://media"/>
            <a:extLst>
              <a:ext uri="{FF2B5EF4-FFF2-40B4-BE49-F238E27FC236}">
                <a16:creationId xmlns:a16="http://schemas.microsoft.com/office/drawing/2014/main" id="{FAABB5DF-A183-48EC-9D71-26531A62E7A5}"/>
              </a:ext>
            </a:extLst>
          </p:cNvPr>
          <p:cNvPicPr>
            <a:picLocks noChangeAspect="1"/>
          </p:cNvPicPr>
          <p:nvPr>
            <a:audioFile r:link="rId4"/>
            <p:extLst>
              <p:ext uri="{DAA4B4D4-6D71-4841-9C94-3DE7FCFB9230}">
                <p14:media xmlns:p14="http://schemas.microsoft.com/office/powerpoint/2010/main" r:embed="rId3">
                  <p14:fade in="17000"/>
                </p14:media>
              </p:ext>
            </p:extLst>
          </p:nvPr>
        </p:nvPicPr>
        <p:blipFill>
          <a:blip r:embed="rId7"/>
          <a:stretch>
            <a:fillRect/>
          </a:stretch>
        </p:blipFill>
        <p:spPr>
          <a:xfrm>
            <a:off x="5323368" y="937592"/>
            <a:ext cx="609600" cy="609600"/>
          </a:xfrm>
          <a:prstGeom prst="rect">
            <a:avLst/>
          </a:prstGeom>
        </p:spPr>
      </p:pic>
    </p:spTree>
    <p:extLst>
      <p:ext uri="{BB962C8B-B14F-4D97-AF65-F5344CB8AC3E}">
        <p14:creationId xmlns:p14="http://schemas.microsoft.com/office/powerpoint/2010/main" val="31026592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1" presetClass="mediacall" presetSubtype="0" fill="hold" nodeType="withEffect">
                                  <p:stCondLst>
                                    <p:cond delay="0"/>
                                  </p:stCondLst>
                                  <p:childTnLst>
                                    <p:cmd type="call" cmd="playFrom(0.0)">
                                      <p:cBhvr>
                                        <p:cTn id="8"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numSld="6" showWhenStopped="0">
                <p:cTn id="9" repeatCount="indefinite" fill="hold" display="0">
                  <p:stCondLst>
                    <p:cond delay="indefinite"/>
                  </p:stCondLst>
                  <p:endCondLst>
                    <p:cond evt="onStopAudio" delay="0">
                      <p:tgtEl>
                        <p:sldTgt/>
                      </p:tgtEl>
                    </p:cond>
                  </p:endCondLst>
                </p:cTn>
                <p:tgtEl>
                  <p:spTgt spid="2"/>
                </p:tgtEl>
              </p:cMediaNode>
            </p:audio>
            <p:audio>
              <p:cMediaNode vol="80000" numSld="999" showWhenStopped="0">
                <p:cTn id="10"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D21A9379-97A2-438E-B6C8-71EC90B4FC3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85721" y="643468"/>
            <a:ext cx="5159675" cy="4834408"/>
          </a:xfrm>
          <a:prstGeom prst="rect">
            <a:avLst/>
          </a:prstGeom>
          <a:effectLst>
            <a:outerShdw blurRad="50800" dist="38100" dir="2700000" algn="tl" rotWithShape="0">
              <a:prstClr val="black">
                <a:alpha val="40000"/>
              </a:prstClr>
            </a:outerShdw>
          </a:effectLst>
        </p:spPr>
      </p:pic>
      <p:pic>
        <p:nvPicPr>
          <p:cNvPr id="3" name="Grafik 2">
            <a:extLst>
              <a:ext uri="{FF2B5EF4-FFF2-40B4-BE49-F238E27FC236}">
                <a16:creationId xmlns:a16="http://schemas.microsoft.com/office/drawing/2014/main" id="{D4A2C362-5C94-4AE3-8CC2-689B1C8B1FB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88852" y="643468"/>
            <a:ext cx="5159676" cy="483440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542443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4D2CDC02-858E-4A20-BD35-0AFCE87C118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33218" y="697582"/>
            <a:ext cx="6215407" cy="4661555"/>
          </a:xfrm>
          <a:prstGeom prst="rect">
            <a:avLst/>
          </a:prstGeom>
        </p:spPr>
      </p:pic>
    </p:spTree>
    <p:extLst>
      <p:ext uri="{BB962C8B-B14F-4D97-AF65-F5344CB8AC3E}">
        <p14:creationId xmlns:p14="http://schemas.microsoft.com/office/powerpoint/2010/main" val="42579500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6E6531A-0776-43BA-A852-5FB5C7753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56085" y="533400"/>
            <a:ext cx="9079832" cy="5077326"/>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8C5273F-2B84-46BF-A94F-1A20E13B3A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84605" y="763203"/>
            <a:ext cx="8622792" cy="4617720"/>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Grafik 3">
            <a:extLst>
              <a:ext uri="{FF2B5EF4-FFF2-40B4-BE49-F238E27FC236}">
                <a16:creationId xmlns:a16="http://schemas.microsoft.com/office/drawing/2014/main" id="{BDCC2283-3B87-49A9-B780-614E1AE3B26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49658" y="1524274"/>
            <a:ext cx="4864608" cy="3648456"/>
          </a:xfrm>
          <a:prstGeom prst="rect">
            <a:avLst/>
          </a:prstGeom>
        </p:spPr>
      </p:pic>
      <p:pic>
        <p:nvPicPr>
          <p:cNvPr id="2" name="Grafik 1">
            <a:extLst>
              <a:ext uri="{FF2B5EF4-FFF2-40B4-BE49-F238E27FC236}">
                <a16:creationId xmlns:a16="http://schemas.microsoft.com/office/drawing/2014/main" id="{810CBAFB-4429-4B15-B5C0-124773A367C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707" y="922351"/>
            <a:ext cx="1384468" cy="1742152"/>
          </a:xfrm>
          <a:prstGeom prst="rect">
            <a:avLst/>
          </a:prstGeom>
        </p:spPr>
      </p:pic>
      <p:sp>
        <p:nvSpPr>
          <p:cNvPr id="3" name="Sprechblase: oval 2">
            <a:extLst>
              <a:ext uri="{FF2B5EF4-FFF2-40B4-BE49-F238E27FC236}">
                <a16:creationId xmlns:a16="http://schemas.microsoft.com/office/drawing/2014/main" id="{73CDB585-B16F-4B9B-8ACC-5BAC645C4D2C}"/>
              </a:ext>
            </a:extLst>
          </p:cNvPr>
          <p:cNvSpPr/>
          <p:nvPr/>
        </p:nvSpPr>
        <p:spPr>
          <a:xfrm>
            <a:off x="1027521" y="214685"/>
            <a:ext cx="4864607" cy="1406725"/>
          </a:xfrm>
          <a:prstGeom prst="wedgeEllipseCallout">
            <a:avLst>
              <a:gd name="adj1" fmla="val -48263"/>
              <a:gd name="adj2" fmla="val 517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a:extLst>
              <a:ext uri="{FF2B5EF4-FFF2-40B4-BE49-F238E27FC236}">
                <a16:creationId xmlns:a16="http://schemas.microsoft.com/office/drawing/2014/main" id="{3BB75064-81F1-4FE7-842E-3D71D122C72F}"/>
              </a:ext>
            </a:extLst>
          </p:cNvPr>
          <p:cNvSpPr txBox="1"/>
          <p:nvPr/>
        </p:nvSpPr>
        <p:spPr>
          <a:xfrm>
            <a:off x="1660340" y="481181"/>
            <a:ext cx="4082877" cy="923330"/>
          </a:xfrm>
          <a:prstGeom prst="rect">
            <a:avLst/>
          </a:prstGeom>
          <a:noFill/>
        </p:spPr>
        <p:txBody>
          <a:bodyPr wrap="square" rtlCol="0">
            <a:spAutoFit/>
          </a:bodyPr>
          <a:lstStyle/>
          <a:p>
            <a:r>
              <a:rPr lang="de-DE" dirty="0">
                <a:solidFill>
                  <a:schemeClr val="bg1"/>
                </a:solidFill>
              </a:rPr>
              <a:t>Ich hoffe, die Präsentation hat dir gefallen, und wir sehen uns bald wieder an der  Staatlichen Realschule Freyung!</a:t>
            </a:r>
          </a:p>
        </p:txBody>
      </p:sp>
      <p:sp>
        <p:nvSpPr>
          <p:cNvPr id="10" name="Textfeld 9">
            <a:extLst>
              <a:ext uri="{FF2B5EF4-FFF2-40B4-BE49-F238E27FC236}">
                <a16:creationId xmlns:a16="http://schemas.microsoft.com/office/drawing/2014/main" id="{5E1AC916-9870-4D21-8CFA-0CA9D2AA0C6A}"/>
              </a:ext>
            </a:extLst>
          </p:cNvPr>
          <p:cNvSpPr txBox="1"/>
          <p:nvPr/>
        </p:nvSpPr>
        <p:spPr>
          <a:xfrm>
            <a:off x="6952693" y="6101945"/>
            <a:ext cx="5123146" cy="646331"/>
          </a:xfrm>
          <a:prstGeom prst="rect">
            <a:avLst/>
          </a:prstGeom>
          <a:noFill/>
        </p:spPr>
        <p:txBody>
          <a:bodyPr wrap="square">
            <a:spAutoFit/>
          </a:bodyPr>
          <a:lstStyle/>
          <a:p>
            <a:pPr algn="r"/>
            <a:r>
              <a:rPr lang="de-DE" sz="1800" b="0" i="0" u="none" strike="noStrike" baseline="0" dirty="0" err="1">
                <a:solidFill>
                  <a:schemeClr val="bg1"/>
                </a:solidFill>
                <a:latin typeface="Abel-Regular"/>
              </a:rPr>
              <a:t>Gemafreie</a:t>
            </a:r>
            <a:r>
              <a:rPr lang="de-DE" sz="1800" b="0" i="0" u="none" strike="noStrike" baseline="0" dirty="0">
                <a:solidFill>
                  <a:schemeClr val="bg1"/>
                </a:solidFill>
                <a:latin typeface="Abel-Regular"/>
              </a:rPr>
              <a:t> Musik von </a:t>
            </a:r>
            <a:r>
              <a:rPr lang="de-DE" sz="1800" b="0" i="0" u="none" strike="noStrike" baseline="0" dirty="0">
                <a:solidFill>
                  <a:schemeClr val="bg1"/>
                </a:solidFill>
                <a:latin typeface="Abel-Regular"/>
                <a:hlinkClick r:id="rId4">
                  <a:extLst>
                    <a:ext uri="{A12FA001-AC4F-418D-AE19-62706E023703}">
                      <ahyp:hlinkClr xmlns:ahyp="http://schemas.microsoft.com/office/drawing/2018/hyperlinkcolor" val="tx"/>
                    </a:ext>
                  </a:extLst>
                </a:hlinkClick>
              </a:rPr>
              <a:t>https://www.frametraxx.de</a:t>
            </a:r>
            <a:endParaRPr lang="de-DE" sz="1800" b="0" i="0" u="none" strike="noStrike" baseline="0" dirty="0">
              <a:solidFill>
                <a:schemeClr val="bg1"/>
              </a:solidFill>
              <a:latin typeface="Abel-Regular"/>
            </a:endParaRPr>
          </a:p>
          <a:p>
            <a:pPr algn="r"/>
            <a:r>
              <a:rPr lang="de-DE" dirty="0">
                <a:solidFill>
                  <a:schemeClr val="bg1"/>
                </a:solidFill>
                <a:latin typeface="Abel-Regular"/>
              </a:rPr>
              <a:t>Titel: Northern Lights</a:t>
            </a:r>
            <a:endParaRPr lang="de-DE" dirty="0">
              <a:solidFill>
                <a:schemeClr val="bg1"/>
              </a:solidFill>
            </a:endParaRPr>
          </a:p>
        </p:txBody>
      </p:sp>
    </p:spTree>
    <p:extLst>
      <p:ext uri="{BB962C8B-B14F-4D97-AF65-F5344CB8AC3E}">
        <p14:creationId xmlns:p14="http://schemas.microsoft.com/office/powerpoint/2010/main" val="25455555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9C50447D-7E37-480F-8AB0-19A51F6BFDF3}"/>
              </a:ext>
            </a:extLst>
          </p:cNvPr>
          <p:cNvSpPr txBox="1"/>
          <p:nvPr/>
        </p:nvSpPr>
        <p:spPr>
          <a:xfrm>
            <a:off x="6096000" y="957591"/>
            <a:ext cx="6157912" cy="2585323"/>
          </a:xfrm>
          <a:prstGeom prst="rect">
            <a:avLst/>
          </a:prstGeom>
          <a:noFill/>
        </p:spPr>
        <p:txBody>
          <a:bodyPr wrap="square" rtlCol="0">
            <a:spAutoFit/>
          </a:bodyPr>
          <a:lstStyle/>
          <a:p>
            <a:endParaRPr lang="de-DE" dirty="0"/>
          </a:p>
          <a:p>
            <a:r>
              <a:rPr lang="de-DE" dirty="0"/>
              <a:t>Geschichte hilft die Gegenwart zu verstehen! </a:t>
            </a:r>
          </a:p>
          <a:p>
            <a:endParaRPr lang="de-DE" dirty="0"/>
          </a:p>
          <a:p>
            <a:r>
              <a:rPr lang="de-DE" dirty="0"/>
              <a:t>Geschichte fördert das eigenständige Denken!</a:t>
            </a:r>
          </a:p>
          <a:p>
            <a:endParaRPr lang="de-DE" dirty="0"/>
          </a:p>
          <a:p>
            <a:r>
              <a:rPr lang="de-DE" dirty="0"/>
              <a:t>Geschichte hat auch viel mit Allgemeinwissen zu tun!</a:t>
            </a:r>
          </a:p>
          <a:p>
            <a:endParaRPr lang="de-DE" dirty="0"/>
          </a:p>
          <a:p>
            <a:r>
              <a:rPr lang="de-DE" dirty="0"/>
              <a:t>Geschichte erzählt </a:t>
            </a:r>
            <a:r>
              <a:rPr lang="de-DE" dirty="0">
                <a:latin typeface="Forte" panose="03060902040502070203" pitchFamily="66" charset="0"/>
              </a:rPr>
              <a:t>Geschichten </a:t>
            </a:r>
            <a:r>
              <a:rPr lang="de-DE" dirty="0">
                <a:latin typeface="+mj-lt"/>
              </a:rPr>
              <a:t>und Menschen lieben Geschichten, weil sie spannend und interessant sind!</a:t>
            </a:r>
            <a:r>
              <a:rPr lang="de-DE" dirty="0">
                <a:latin typeface="Forte" panose="03060902040502070203" pitchFamily="66" charset="0"/>
              </a:rPr>
              <a:t> </a:t>
            </a:r>
          </a:p>
        </p:txBody>
      </p:sp>
      <p:pic>
        <p:nvPicPr>
          <p:cNvPr id="3" name="Grafik 2">
            <a:extLst>
              <a:ext uri="{FF2B5EF4-FFF2-40B4-BE49-F238E27FC236}">
                <a16:creationId xmlns:a16="http://schemas.microsoft.com/office/drawing/2014/main" id="{173FCFF0-F321-48A6-865C-3429F2B145F3}"/>
              </a:ext>
            </a:extLst>
          </p:cNvPr>
          <p:cNvPicPr>
            <a:picLocks noChangeAspect="1"/>
          </p:cNvPicPr>
          <p:nvPr/>
        </p:nvPicPr>
        <p:blipFill>
          <a:blip r:embed="rId2"/>
          <a:stretch>
            <a:fillRect/>
          </a:stretch>
        </p:blipFill>
        <p:spPr>
          <a:xfrm>
            <a:off x="747826" y="1880921"/>
            <a:ext cx="1761897" cy="1743607"/>
          </a:xfrm>
          <a:prstGeom prst="rect">
            <a:avLst/>
          </a:prstGeom>
        </p:spPr>
      </p:pic>
      <p:sp>
        <p:nvSpPr>
          <p:cNvPr id="4" name="Sprechblase: oval 3">
            <a:extLst>
              <a:ext uri="{FF2B5EF4-FFF2-40B4-BE49-F238E27FC236}">
                <a16:creationId xmlns:a16="http://schemas.microsoft.com/office/drawing/2014/main" id="{D8DAA709-0FF2-4A5F-A3E9-5808AE1826E3}"/>
              </a:ext>
            </a:extLst>
          </p:cNvPr>
          <p:cNvSpPr/>
          <p:nvPr/>
        </p:nvSpPr>
        <p:spPr>
          <a:xfrm>
            <a:off x="2011680" y="850790"/>
            <a:ext cx="2965837" cy="1248354"/>
          </a:xfrm>
          <a:prstGeom prst="wedgeEllipseCallout">
            <a:avLst>
              <a:gd name="adj1" fmla="val -51372"/>
              <a:gd name="adj2" fmla="val 7825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a:extLst>
              <a:ext uri="{FF2B5EF4-FFF2-40B4-BE49-F238E27FC236}">
                <a16:creationId xmlns:a16="http://schemas.microsoft.com/office/drawing/2014/main" id="{6A569D24-386D-4BB5-A796-1DBBB20ED59B}"/>
              </a:ext>
            </a:extLst>
          </p:cNvPr>
          <p:cNvSpPr txBox="1"/>
          <p:nvPr/>
        </p:nvSpPr>
        <p:spPr>
          <a:xfrm>
            <a:off x="2509723" y="957591"/>
            <a:ext cx="2062278" cy="923330"/>
          </a:xfrm>
          <a:prstGeom prst="rect">
            <a:avLst/>
          </a:prstGeom>
          <a:noFill/>
        </p:spPr>
        <p:txBody>
          <a:bodyPr wrap="square" rtlCol="0">
            <a:spAutoFit/>
          </a:bodyPr>
          <a:lstStyle/>
          <a:p>
            <a:r>
              <a:rPr lang="de-DE" dirty="0">
                <a:solidFill>
                  <a:schemeClr val="bg1"/>
                </a:solidFill>
              </a:rPr>
              <a:t>Weißt du, warum das Fach Geschichte wichtig ist? </a:t>
            </a:r>
          </a:p>
        </p:txBody>
      </p:sp>
    </p:spTree>
    <p:extLst>
      <p:ext uri="{BB962C8B-B14F-4D97-AF65-F5344CB8AC3E}">
        <p14:creationId xmlns:p14="http://schemas.microsoft.com/office/powerpoint/2010/main" val="29741903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2">
                                            <p:txEl>
                                              <p:pRg st="1" end="1"/>
                                            </p:txEl>
                                          </p:spTgt>
                                        </p:tgtEl>
                                        <p:attrNameLst>
                                          <p:attrName>style.visibility</p:attrName>
                                        </p:attrNameLst>
                                      </p:cBhvr>
                                      <p:to>
                                        <p:strVal val="visible"/>
                                      </p:to>
                                    </p:set>
                                    <p:anim calcmode="lin" valueType="num">
                                      <p:cBhvr>
                                        <p:cTn id="21" dur="1000" fill="hold"/>
                                        <p:tgtEl>
                                          <p:spTgt spid="2">
                                            <p:txEl>
                                              <p:pRg st="1" end="1"/>
                                            </p:txEl>
                                          </p:spTgt>
                                        </p:tgtEl>
                                        <p:attrNameLst>
                                          <p:attrName>ppt_w</p:attrName>
                                        </p:attrNameLst>
                                      </p:cBhvr>
                                      <p:tavLst>
                                        <p:tav tm="0">
                                          <p:val>
                                            <p:fltVal val="0"/>
                                          </p:val>
                                        </p:tav>
                                        <p:tav tm="100000">
                                          <p:val>
                                            <p:strVal val="#ppt_w"/>
                                          </p:val>
                                        </p:tav>
                                      </p:tavLst>
                                    </p:anim>
                                    <p:anim calcmode="lin" valueType="num">
                                      <p:cBhvr>
                                        <p:cTn id="22" dur="1000" fill="hold"/>
                                        <p:tgtEl>
                                          <p:spTgt spid="2">
                                            <p:txEl>
                                              <p:pRg st="1" end="1"/>
                                            </p:txEl>
                                          </p:spTgt>
                                        </p:tgtEl>
                                        <p:attrNameLst>
                                          <p:attrName>ppt_h</p:attrName>
                                        </p:attrNameLst>
                                      </p:cBhvr>
                                      <p:tavLst>
                                        <p:tav tm="0">
                                          <p:val>
                                            <p:fltVal val="0"/>
                                          </p:val>
                                        </p:tav>
                                        <p:tav tm="100000">
                                          <p:val>
                                            <p:strVal val="#ppt_h"/>
                                          </p:val>
                                        </p:tav>
                                      </p:tavLst>
                                    </p:anim>
                                    <p:anim calcmode="lin" valueType="num">
                                      <p:cBhvr>
                                        <p:cTn id="23" dur="1000" fill="hold"/>
                                        <p:tgtEl>
                                          <p:spTgt spid="2">
                                            <p:txEl>
                                              <p:pRg st="1" end="1"/>
                                            </p:txEl>
                                          </p:spTgt>
                                        </p:tgtEl>
                                        <p:attrNameLst>
                                          <p:attrName>style.rotation</p:attrName>
                                        </p:attrNameLst>
                                      </p:cBhvr>
                                      <p:tavLst>
                                        <p:tav tm="0">
                                          <p:val>
                                            <p:fltVal val="90"/>
                                          </p:val>
                                        </p:tav>
                                        <p:tav tm="100000">
                                          <p:val>
                                            <p:fltVal val="0"/>
                                          </p:val>
                                        </p:tav>
                                      </p:tavLst>
                                    </p:anim>
                                    <p:animEffect transition="in" filter="fade">
                                      <p:cBhvr>
                                        <p:cTn id="24" dur="1000"/>
                                        <p:tgtEl>
                                          <p:spTgt spid="2">
                                            <p:txEl>
                                              <p:pRg st="1" end="1"/>
                                            </p:txEl>
                                          </p:spTgt>
                                        </p:tgtEl>
                                      </p:cBhvr>
                                    </p:animEffect>
                                  </p:childTnLst>
                                </p:cTn>
                              </p:par>
                              <p:par>
                                <p:cTn id="25" presetID="31" presetClass="entr" presetSubtype="0" fill="hold" nodeType="with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 calcmode="lin" valueType="num">
                                      <p:cBhvr>
                                        <p:cTn id="27" dur="1000" fill="hold"/>
                                        <p:tgtEl>
                                          <p:spTgt spid="2">
                                            <p:txEl>
                                              <p:pRg st="3" end="3"/>
                                            </p:txEl>
                                          </p:spTgt>
                                        </p:tgtEl>
                                        <p:attrNameLst>
                                          <p:attrName>ppt_w</p:attrName>
                                        </p:attrNameLst>
                                      </p:cBhvr>
                                      <p:tavLst>
                                        <p:tav tm="0">
                                          <p:val>
                                            <p:fltVal val="0"/>
                                          </p:val>
                                        </p:tav>
                                        <p:tav tm="100000">
                                          <p:val>
                                            <p:strVal val="#ppt_w"/>
                                          </p:val>
                                        </p:tav>
                                      </p:tavLst>
                                    </p:anim>
                                    <p:anim calcmode="lin" valueType="num">
                                      <p:cBhvr>
                                        <p:cTn id="28" dur="1000" fill="hold"/>
                                        <p:tgtEl>
                                          <p:spTgt spid="2">
                                            <p:txEl>
                                              <p:pRg st="3" end="3"/>
                                            </p:txEl>
                                          </p:spTgt>
                                        </p:tgtEl>
                                        <p:attrNameLst>
                                          <p:attrName>ppt_h</p:attrName>
                                        </p:attrNameLst>
                                      </p:cBhvr>
                                      <p:tavLst>
                                        <p:tav tm="0">
                                          <p:val>
                                            <p:fltVal val="0"/>
                                          </p:val>
                                        </p:tav>
                                        <p:tav tm="100000">
                                          <p:val>
                                            <p:strVal val="#ppt_h"/>
                                          </p:val>
                                        </p:tav>
                                      </p:tavLst>
                                    </p:anim>
                                    <p:anim calcmode="lin" valueType="num">
                                      <p:cBhvr>
                                        <p:cTn id="29" dur="1000" fill="hold"/>
                                        <p:tgtEl>
                                          <p:spTgt spid="2">
                                            <p:txEl>
                                              <p:pRg st="3" end="3"/>
                                            </p:txEl>
                                          </p:spTgt>
                                        </p:tgtEl>
                                        <p:attrNameLst>
                                          <p:attrName>style.rotation</p:attrName>
                                        </p:attrNameLst>
                                      </p:cBhvr>
                                      <p:tavLst>
                                        <p:tav tm="0">
                                          <p:val>
                                            <p:fltVal val="90"/>
                                          </p:val>
                                        </p:tav>
                                        <p:tav tm="100000">
                                          <p:val>
                                            <p:fltVal val="0"/>
                                          </p:val>
                                        </p:tav>
                                      </p:tavLst>
                                    </p:anim>
                                    <p:animEffect transition="in" filter="fade">
                                      <p:cBhvr>
                                        <p:cTn id="30" dur="1000"/>
                                        <p:tgtEl>
                                          <p:spTgt spid="2">
                                            <p:txEl>
                                              <p:pRg st="3" end="3"/>
                                            </p:txEl>
                                          </p:spTgt>
                                        </p:tgtEl>
                                      </p:cBhvr>
                                    </p:animEffect>
                                  </p:childTnLst>
                                </p:cTn>
                              </p:par>
                              <p:par>
                                <p:cTn id="31" presetID="31" presetClass="entr" presetSubtype="0" fill="hold" nodeType="withEffect">
                                  <p:stCondLst>
                                    <p:cond delay="0"/>
                                  </p:stCondLst>
                                  <p:childTnLst>
                                    <p:set>
                                      <p:cBhvr>
                                        <p:cTn id="32" dur="1" fill="hold">
                                          <p:stCondLst>
                                            <p:cond delay="0"/>
                                          </p:stCondLst>
                                        </p:cTn>
                                        <p:tgtEl>
                                          <p:spTgt spid="2">
                                            <p:txEl>
                                              <p:pRg st="5" end="5"/>
                                            </p:txEl>
                                          </p:spTgt>
                                        </p:tgtEl>
                                        <p:attrNameLst>
                                          <p:attrName>style.visibility</p:attrName>
                                        </p:attrNameLst>
                                      </p:cBhvr>
                                      <p:to>
                                        <p:strVal val="visible"/>
                                      </p:to>
                                    </p:set>
                                    <p:anim calcmode="lin" valueType="num">
                                      <p:cBhvr>
                                        <p:cTn id="33" dur="1000" fill="hold"/>
                                        <p:tgtEl>
                                          <p:spTgt spid="2">
                                            <p:txEl>
                                              <p:pRg st="5" end="5"/>
                                            </p:txEl>
                                          </p:spTgt>
                                        </p:tgtEl>
                                        <p:attrNameLst>
                                          <p:attrName>ppt_w</p:attrName>
                                        </p:attrNameLst>
                                      </p:cBhvr>
                                      <p:tavLst>
                                        <p:tav tm="0">
                                          <p:val>
                                            <p:fltVal val="0"/>
                                          </p:val>
                                        </p:tav>
                                        <p:tav tm="100000">
                                          <p:val>
                                            <p:strVal val="#ppt_w"/>
                                          </p:val>
                                        </p:tav>
                                      </p:tavLst>
                                    </p:anim>
                                    <p:anim calcmode="lin" valueType="num">
                                      <p:cBhvr>
                                        <p:cTn id="34" dur="1000" fill="hold"/>
                                        <p:tgtEl>
                                          <p:spTgt spid="2">
                                            <p:txEl>
                                              <p:pRg st="5" end="5"/>
                                            </p:txEl>
                                          </p:spTgt>
                                        </p:tgtEl>
                                        <p:attrNameLst>
                                          <p:attrName>ppt_h</p:attrName>
                                        </p:attrNameLst>
                                      </p:cBhvr>
                                      <p:tavLst>
                                        <p:tav tm="0">
                                          <p:val>
                                            <p:fltVal val="0"/>
                                          </p:val>
                                        </p:tav>
                                        <p:tav tm="100000">
                                          <p:val>
                                            <p:strVal val="#ppt_h"/>
                                          </p:val>
                                        </p:tav>
                                      </p:tavLst>
                                    </p:anim>
                                    <p:anim calcmode="lin" valueType="num">
                                      <p:cBhvr>
                                        <p:cTn id="35" dur="1000" fill="hold"/>
                                        <p:tgtEl>
                                          <p:spTgt spid="2">
                                            <p:txEl>
                                              <p:pRg st="5" end="5"/>
                                            </p:txEl>
                                          </p:spTgt>
                                        </p:tgtEl>
                                        <p:attrNameLst>
                                          <p:attrName>style.rotation</p:attrName>
                                        </p:attrNameLst>
                                      </p:cBhvr>
                                      <p:tavLst>
                                        <p:tav tm="0">
                                          <p:val>
                                            <p:fltVal val="90"/>
                                          </p:val>
                                        </p:tav>
                                        <p:tav tm="100000">
                                          <p:val>
                                            <p:fltVal val="0"/>
                                          </p:val>
                                        </p:tav>
                                      </p:tavLst>
                                    </p:anim>
                                    <p:animEffect transition="in" filter="fade">
                                      <p:cBhvr>
                                        <p:cTn id="36" dur="1000"/>
                                        <p:tgtEl>
                                          <p:spTgt spid="2">
                                            <p:txEl>
                                              <p:pRg st="5" end="5"/>
                                            </p:txEl>
                                          </p:spTgt>
                                        </p:tgtEl>
                                      </p:cBhvr>
                                    </p:animEffect>
                                  </p:childTnLst>
                                </p:cTn>
                              </p:par>
                              <p:par>
                                <p:cTn id="37" presetID="31" presetClass="entr" presetSubtype="0" fill="hold" nodeType="withEffect">
                                  <p:stCondLst>
                                    <p:cond delay="0"/>
                                  </p:stCondLst>
                                  <p:childTnLst>
                                    <p:set>
                                      <p:cBhvr>
                                        <p:cTn id="38" dur="1" fill="hold">
                                          <p:stCondLst>
                                            <p:cond delay="0"/>
                                          </p:stCondLst>
                                        </p:cTn>
                                        <p:tgtEl>
                                          <p:spTgt spid="2">
                                            <p:txEl>
                                              <p:pRg st="7" end="7"/>
                                            </p:txEl>
                                          </p:spTgt>
                                        </p:tgtEl>
                                        <p:attrNameLst>
                                          <p:attrName>style.visibility</p:attrName>
                                        </p:attrNameLst>
                                      </p:cBhvr>
                                      <p:to>
                                        <p:strVal val="visible"/>
                                      </p:to>
                                    </p:set>
                                    <p:anim calcmode="lin" valueType="num">
                                      <p:cBhvr>
                                        <p:cTn id="39" dur="1000" fill="hold"/>
                                        <p:tgtEl>
                                          <p:spTgt spid="2">
                                            <p:txEl>
                                              <p:pRg st="7" end="7"/>
                                            </p:txEl>
                                          </p:spTgt>
                                        </p:tgtEl>
                                        <p:attrNameLst>
                                          <p:attrName>ppt_w</p:attrName>
                                        </p:attrNameLst>
                                      </p:cBhvr>
                                      <p:tavLst>
                                        <p:tav tm="0">
                                          <p:val>
                                            <p:fltVal val="0"/>
                                          </p:val>
                                        </p:tav>
                                        <p:tav tm="100000">
                                          <p:val>
                                            <p:strVal val="#ppt_w"/>
                                          </p:val>
                                        </p:tav>
                                      </p:tavLst>
                                    </p:anim>
                                    <p:anim calcmode="lin" valueType="num">
                                      <p:cBhvr>
                                        <p:cTn id="40" dur="1000" fill="hold"/>
                                        <p:tgtEl>
                                          <p:spTgt spid="2">
                                            <p:txEl>
                                              <p:pRg st="7" end="7"/>
                                            </p:txEl>
                                          </p:spTgt>
                                        </p:tgtEl>
                                        <p:attrNameLst>
                                          <p:attrName>ppt_h</p:attrName>
                                        </p:attrNameLst>
                                      </p:cBhvr>
                                      <p:tavLst>
                                        <p:tav tm="0">
                                          <p:val>
                                            <p:fltVal val="0"/>
                                          </p:val>
                                        </p:tav>
                                        <p:tav tm="100000">
                                          <p:val>
                                            <p:strVal val="#ppt_h"/>
                                          </p:val>
                                        </p:tav>
                                      </p:tavLst>
                                    </p:anim>
                                    <p:anim calcmode="lin" valueType="num">
                                      <p:cBhvr>
                                        <p:cTn id="41" dur="1000" fill="hold"/>
                                        <p:tgtEl>
                                          <p:spTgt spid="2">
                                            <p:txEl>
                                              <p:pRg st="7" end="7"/>
                                            </p:txEl>
                                          </p:spTgt>
                                        </p:tgtEl>
                                        <p:attrNameLst>
                                          <p:attrName>style.rotation</p:attrName>
                                        </p:attrNameLst>
                                      </p:cBhvr>
                                      <p:tavLst>
                                        <p:tav tm="0">
                                          <p:val>
                                            <p:fltVal val="90"/>
                                          </p:val>
                                        </p:tav>
                                        <p:tav tm="100000">
                                          <p:val>
                                            <p:fltVal val="0"/>
                                          </p:val>
                                        </p:tav>
                                      </p:tavLst>
                                    </p:anim>
                                    <p:animEffect transition="in" filter="fade">
                                      <p:cBhvr>
                                        <p:cTn id="42" dur="10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56287DF4-0814-42DE-A6AC-2D3496D971CB}"/>
              </a:ext>
            </a:extLst>
          </p:cNvPr>
          <p:cNvSpPr txBox="1"/>
          <p:nvPr/>
        </p:nvSpPr>
        <p:spPr>
          <a:xfrm>
            <a:off x="3729161" y="1075136"/>
            <a:ext cx="7553739" cy="1477328"/>
          </a:xfrm>
          <a:prstGeom prst="rect">
            <a:avLst/>
          </a:prstGeom>
          <a:noFill/>
        </p:spPr>
        <p:txBody>
          <a:bodyPr wrap="square">
            <a:spAutoFit/>
          </a:bodyPr>
          <a:lstStyle/>
          <a:p>
            <a:pPr algn="just"/>
            <a:r>
              <a:rPr lang="de-DE" dirty="0"/>
              <a:t>Für euch ist Geschichte ein neues Fach, aber wir sind uns sicher, dass viele von euch schon einiges über die verschiedenen Geschichtsepochen, Herrscher,  Erfindungen und Bauwerke wissen. Sei es, weil ihr die ein oder andere Dokumentation gesehen, ein Buch gelesen oder einfach mit eurer Familie geredet habt.</a:t>
            </a:r>
          </a:p>
        </p:txBody>
      </p:sp>
      <p:sp>
        <p:nvSpPr>
          <p:cNvPr id="9" name="Textfeld 8">
            <a:extLst>
              <a:ext uri="{FF2B5EF4-FFF2-40B4-BE49-F238E27FC236}">
                <a16:creationId xmlns:a16="http://schemas.microsoft.com/office/drawing/2014/main" id="{0AE0561D-B0BC-48B7-A04B-C2922982B170}"/>
              </a:ext>
            </a:extLst>
          </p:cNvPr>
          <p:cNvSpPr txBox="1"/>
          <p:nvPr/>
        </p:nvSpPr>
        <p:spPr>
          <a:xfrm>
            <a:off x="3729161" y="2731280"/>
            <a:ext cx="6265626" cy="646331"/>
          </a:xfrm>
          <a:prstGeom prst="rect">
            <a:avLst/>
          </a:prstGeom>
          <a:noFill/>
        </p:spPr>
        <p:txBody>
          <a:bodyPr wrap="square">
            <a:spAutoFit/>
          </a:bodyPr>
          <a:lstStyle/>
          <a:p>
            <a:r>
              <a:rPr lang="de-DE" dirty="0"/>
              <a:t>Wie viel ihr schon wisst, könnt ihr in dem folgenden </a:t>
            </a:r>
          </a:p>
          <a:p>
            <a:r>
              <a:rPr lang="de-DE" dirty="0"/>
              <a:t>Quiz testen. </a:t>
            </a:r>
          </a:p>
        </p:txBody>
      </p:sp>
      <p:sp>
        <p:nvSpPr>
          <p:cNvPr id="11" name="Textfeld 10">
            <a:extLst>
              <a:ext uri="{FF2B5EF4-FFF2-40B4-BE49-F238E27FC236}">
                <a16:creationId xmlns:a16="http://schemas.microsoft.com/office/drawing/2014/main" id="{F11487B7-1046-4D08-83E6-5BB16FA01BA9}"/>
              </a:ext>
            </a:extLst>
          </p:cNvPr>
          <p:cNvSpPr txBox="1"/>
          <p:nvPr/>
        </p:nvSpPr>
        <p:spPr>
          <a:xfrm>
            <a:off x="3914481" y="3874087"/>
            <a:ext cx="6264110" cy="369332"/>
          </a:xfrm>
          <a:prstGeom prst="rect">
            <a:avLst/>
          </a:prstGeom>
          <a:noFill/>
        </p:spPr>
        <p:txBody>
          <a:bodyPr wrap="square">
            <a:spAutoFit/>
            <a:scene3d>
              <a:camera prst="isometricOffAxis1Right"/>
              <a:lightRig rig="sunset" dir="t"/>
            </a:scene3d>
            <a:sp3d prstMaterial="dkEdge"/>
          </a:bodyPr>
          <a:lstStyle/>
          <a:p>
            <a:r>
              <a:rPr lang="de-DE" dirty="0">
                <a:effectLst>
                  <a:glow rad="228600">
                    <a:srgbClr val="FFFF00">
                      <a:alpha val="40000"/>
                    </a:srgbClr>
                  </a:glow>
                </a:effectLst>
                <a:hlinkClick r:id="rId2">
                  <a:extLst>
                    <a:ext uri="{A12FA001-AC4F-418D-AE19-62706E023703}">
                      <ahyp:hlinkClr xmlns:ahyp="http://schemas.microsoft.com/office/drawing/2018/hyperlinkcolor" val="tx"/>
                    </a:ext>
                  </a:extLst>
                </a:hlinkClick>
              </a:rPr>
              <a:t>https://learningapps.org/1122383</a:t>
            </a:r>
            <a:endParaRPr lang="de-DE" dirty="0">
              <a:effectLst>
                <a:glow rad="228600">
                  <a:srgbClr val="FFFF00">
                    <a:alpha val="40000"/>
                  </a:srgbClr>
                </a:glow>
              </a:effectLst>
            </a:endParaRPr>
          </a:p>
        </p:txBody>
      </p:sp>
      <p:pic>
        <p:nvPicPr>
          <p:cNvPr id="2" name="Grafik 1">
            <a:extLst>
              <a:ext uri="{FF2B5EF4-FFF2-40B4-BE49-F238E27FC236}">
                <a16:creationId xmlns:a16="http://schemas.microsoft.com/office/drawing/2014/main" id="{451BBED0-EAC3-4BBC-8267-DBC94E1E2C90}"/>
              </a:ext>
            </a:extLst>
          </p:cNvPr>
          <p:cNvPicPr>
            <a:picLocks noChangeAspect="1"/>
          </p:cNvPicPr>
          <p:nvPr/>
        </p:nvPicPr>
        <p:blipFill>
          <a:blip r:embed="rId3"/>
          <a:stretch>
            <a:fillRect/>
          </a:stretch>
        </p:blipFill>
        <p:spPr>
          <a:xfrm>
            <a:off x="251512" y="3957817"/>
            <a:ext cx="1761897" cy="1743607"/>
          </a:xfrm>
          <a:prstGeom prst="rect">
            <a:avLst/>
          </a:prstGeom>
        </p:spPr>
      </p:pic>
      <p:sp>
        <p:nvSpPr>
          <p:cNvPr id="3" name="Sprechblase: oval 2">
            <a:extLst>
              <a:ext uri="{FF2B5EF4-FFF2-40B4-BE49-F238E27FC236}">
                <a16:creationId xmlns:a16="http://schemas.microsoft.com/office/drawing/2014/main" id="{D272CD70-A8D4-4A3C-A2EE-CDD55FC210F4}"/>
              </a:ext>
            </a:extLst>
          </p:cNvPr>
          <p:cNvSpPr/>
          <p:nvPr/>
        </p:nvSpPr>
        <p:spPr>
          <a:xfrm>
            <a:off x="993914" y="2224727"/>
            <a:ext cx="1738948" cy="1204274"/>
          </a:xfrm>
          <a:prstGeom prst="wedgeEllipseCallout">
            <a:avLst>
              <a:gd name="adj1" fmla="val -36485"/>
              <a:gd name="adj2" fmla="val 11887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Probiere es mal aus!</a:t>
            </a:r>
          </a:p>
        </p:txBody>
      </p:sp>
    </p:spTree>
    <p:extLst>
      <p:ext uri="{BB962C8B-B14F-4D97-AF65-F5344CB8AC3E}">
        <p14:creationId xmlns:p14="http://schemas.microsoft.com/office/powerpoint/2010/main" val="12292969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05CFAD9-EABE-4F83-B098-604752164E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4" name="Picture 13">
            <a:extLst>
              <a:ext uri="{FF2B5EF4-FFF2-40B4-BE49-F238E27FC236}">
                <a16:creationId xmlns:a16="http://schemas.microsoft.com/office/drawing/2014/main" id="{C99610E4-6194-4817-B152-498995E7718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cstate="screen">
            <a:extLst>
              <a:ext uri="{28A0092B-C50C-407E-A947-70E740481C1C}">
                <a14:useLocalDpi xmlns:a14="http://schemas.microsoft.com/office/drawing/2010/main"/>
              </a:ext>
            </a:extLst>
          </a:blip>
          <a:srcRect b="-1562"/>
          <a:stretch/>
        </p:blipFill>
        <p:spPr bwMode="black">
          <a:xfrm>
            <a:off x="0" y="6126480"/>
            <a:ext cx="12192000" cy="742950"/>
          </a:xfrm>
          <a:prstGeom prst="rect">
            <a:avLst/>
          </a:prstGeom>
        </p:spPr>
      </p:pic>
      <p:cxnSp>
        <p:nvCxnSpPr>
          <p:cNvPr id="16" name="Straight Connector 15">
            <a:extLst>
              <a:ext uri="{FF2B5EF4-FFF2-40B4-BE49-F238E27FC236}">
                <a16:creationId xmlns:a16="http://schemas.microsoft.com/office/drawing/2014/main" id="{D885E9F4-7DB6-4B77-B1FF-80BFCE8127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B639A2B-C30C-4F6F-B847-6960F3CF8A6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20" name="Rectangle 19">
            <a:extLst>
              <a:ext uri="{FF2B5EF4-FFF2-40B4-BE49-F238E27FC236}">
                <a16:creationId xmlns:a16="http://schemas.microsoft.com/office/drawing/2014/main" id="{AD356384-AA06-485D-9636-EB17EFE5EA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4D11ECD-703D-41EC-8EF6-8AAD971B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3" name="Grafik 2">
            <a:extLst>
              <a:ext uri="{FF2B5EF4-FFF2-40B4-BE49-F238E27FC236}">
                <a16:creationId xmlns:a16="http://schemas.microsoft.com/office/drawing/2014/main" id="{80A0C839-BF7B-4490-8B1E-0D3C45DFD9D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3207" y="352830"/>
            <a:ext cx="1731875" cy="2491907"/>
          </a:xfrm>
          <a:prstGeom prst="rect">
            <a:avLst/>
          </a:prstGeom>
        </p:spPr>
      </p:pic>
      <p:pic>
        <p:nvPicPr>
          <p:cNvPr id="7" name="Grafik 6">
            <a:extLst>
              <a:ext uri="{FF2B5EF4-FFF2-40B4-BE49-F238E27FC236}">
                <a16:creationId xmlns:a16="http://schemas.microsoft.com/office/drawing/2014/main" id="{780AE1EE-6D48-4E2A-951A-52F8EC20E5D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25443" y="3044218"/>
            <a:ext cx="1812728" cy="2491723"/>
          </a:xfrm>
          <a:prstGeom prst="rect">
            <a:avLst/>
          </a:prstGeom>
        </p:spPr>
      </p:pic>
      <p:pic>
        <p:nvPicPr>
          <p:cNvPr id="6" name="Grafik 5">
            <a:extLst>
              <a:ext uri="{FF2B5EF4-FFF2-40B4-BE49-F238E27FC236}">
                <a16:creationId xmlns:a16="http://schemas.microsoft.com/office/drawing/2014/main" id="{9D20C129-37F1-4459-B047-A4EA663EF59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8468" y="3044218"/>
            <a:ext cx="1800402" cy="2491907"/>
          </a:xfrm>
          <a:prstGeom prst="rect">
            <a:avLst/>
          </a:prstGeom>
        </p:spPr>
      </p:pic>
      <p:pic>
        <p:nvPicPr>
          <p:cNvPr id="4" name="Grafik 3">
            <a:extLst>
              <a:ext uri="{FF2B5EF4-FFF2-40B4-BE49-F238E27FC236}">
                <a16:creationId xmlns:a16="http://schemas.microsoft.com/office/drawing/2014/main" id="{C95C3131-D1A0-46F8-A514-10B873DC06C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86623" y="307233"/>
            <a:ext cx="1843875" cy="2491723"/>
          </a:xfrm>
          <a:prstGeom prst="rect">
            <a:avLst/>
          </a:prstGeom>
        </p:spPr>
      </p:pic>
      <p:cxnSp>
        <p:nvCxnSpPr>
          <p:cNvPr id="24" name="Straight Connector 23">
            <a:extLst>
              <a:ext uri="{FF2B5EF4-FFF2-40B4-BE49-F238E27FC236}">
                <a16:creationId xmlns:a16="http://schemas.microsoft.com/office/drawing/2014/main" id="{CBDB9CC5-B3CE-47A0-9E65-9BA6DF87AEF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80960" y="3526496"/>
            <a:ext cx="2844424"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26" name="Picture 25">
            <a:extLst>
              <a:ext uri="{FF2B5EF4-FFF2-40B4-BE49-F238E27FC236}">
                <a16:creationId xmlns:a16="http://schemas.microsoft.com/office/drawing/2014/main" id="{2B685894-6C5B-4457-AAAF-D072E1C13F1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cstate="screen">
            <a:extLst>
              <a:ext uri="{28A0092B-C50C-407E-A947-70E740481C1C}">
                <a14:useLocalDpi xmlns:a14="http://schemas.microsoft.com/office/drawing/2010/main"/>
              </a:ext>
            </a:extLst>
          </a:blip>
          <a:srcRect b="-1562"/>
          <a:stretch/>
        </p:blipFill>
        <p:spPr bwMode="black">
          <a:xfrm>
            <a:off x="0" y="6126480"/>
            <a:ext cx="12192000" cy="742950"/>
          </a:xfrm>
          <a:prstGeom prst="rect">
            <a:avLst/>
          </a:prstGeom>
        </p:spPr>
      </p:pic>
      <p:cxnSp>
        <p:nvCxnSpPr>
          <p:cNvPr id="28" name="Straight Connector 27">
            <a:extLst>
              <a:ext uri="{FF2B5EF4-FFF2-40B4-BE49-F238E27FC236}">
                <a16:creationId xmlns:a16="http://schemas.microsoft.com/office/drawing/2014/main" id="{0E98CCF0-2A50-4A7C-8DB2-0A6D9B6DB8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10" name="Grafik 9">
            <a:extLst>
              <a:ext uri="{FF2B5EF4-FFF2-40B4-BE49-F238E27FC236}">
                <a16:creationId xmlns:a16="http://schemas.microsoft.com/office/drawing/2014/main" id="{E4535F76-2AE0-42ED-A352-E529E761CEB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477877" y="3044034"/>
            <a:ext cx="1833444" cy="2491907"/>
          </a:xfrm>
          <a:prstGeom prst="rect">
            <a:avLst/>
          </a:prstGeom>
        </p:spPr>
      </p:pic>
      <p:pic>
        <p:nvPicPr>
          <p:cNvPr id="5" name="Grafik 4">
            <a:extLst>
              <a:ext uri="{FF2B5EF4-FFF2-40B4-BE49-F238E27FC236}">
                <a16:creationId xmlns:a16="http://schemas.microsoft.com/office/drawing/2014/main" id="{60F1D3E8-73BD-46F3-8A95-622374E8650B}"/>
              </a:ext>
            </a:extLst>
          </p:cNvPr>
          <p:cNvPicPr>
            <a:picLocks noChangeAspect="1"/>
          </p:cNvPicPr>
          <p:nvPr/>
        </p:nvPicPr>
        <p:blipFill>
          <a:blip r:embed="rId8"/>
          <a:stretch>
            <a:fillRect/>
          </a:stretch>
        </p:blipFill>
        <p:spPr>
          <a:xfrm>
            <a:off x="5655222" y="467104"/>
            <a:ext cx="1761897" cy="1743607"/>
          </a:xfrm>
          <a:prstGeom prst="rect">
            <a:avLst/>
          </a:prstGeom>
        </p:spPr>
      </p:pic>
      <p:sp>
        <p:nvSpPr>
          <p:cNvPr id="8" name="Sprechblase: oval 7">
            <a:extLst>
              <a:ext uri="{FF2B5EF4-FFF2-40B4-BE49-F238E27FC236}">
                <a16:creationId xmlns:a16="http://schemas.microsoft.com/office/drawing/2014/main" id="{5EF10828-611E-4F8A-B379-1DA26D122A97}"/>
              </a:ext>
            </a:extLst>
          </p:cNvPr>
          <p:cNvSpPr/>
          <p:nvPr/>
        </p:nvSpPr>
        <p:spPr>
          <a:xfrm>
            <a:off x="7716588" y="446527"/>
            <a:ext cx="2643962" cy="1970641"/>
          </a:xfrm>
          <a:prstGeom prst="wedgeEllipseCallout">
            <a:avLst>
              <a:gd name="adj1" fmla="val -83632"/>
              <a:gd name="adj2" fmla="val -126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b="0" i="0" u="none" strike="noStrike" kern="1200" cap="all" spc="0" normalizeH="0" baseline="0" noProof="0" dirty="0">
                <a:ln>
                  <a:noFill/>
                </a:ln>
                <a:solidFill>
                  <a:schemeClr val="bg1"/>
                </a:solidFill>
                <a:effectLst/>
                <a:uLnTx/>
                <a:uFillTx/>
                <a:latin typeface="Gill Sans MT" panose="020B0502020104020203"/>
                <a:ea typeface="+mn-ea"/>
                <a:cs typeface="+mn-cs"/>
              </a:rPr>
              <a:t>Das </a:t>
            </a:r>
            <a:r>
              <a:rPr kumimoji="0" lang="en-US" b="0" i="0" u="none" strike="noStrike" kern="1200" cap="all" spc="0" normalizeH="0" baseline="0" noProof="0" dirty="0" err="1">
                <a:ln>
                  <a:noFill/>
                </a:ln>
                <a:solidFill>
                  <a:schemeClr val="bg1"/>
                </a:solidFill>
                <a:effectLst/>
                <a:uLnTx/>
                <a:uFillTx/>
                <a:latin typeface="Gill Sans MT" panose="020B0502020104020203"/>
                <a:ea typeface="+mn-ea"/>
                <a:cs typeface="+mn-cs"/>
              </a:rPr>
              <a:t>sind</a:t>
            </a:r>
            <a:r>
              <a:rPr kumimoji="0" lang="en-US" b="0" i="0" u="none" strike="noStrike" kern="1200" cap="all" spc="0" normalizeH="0" baseline="0" noProof="0" dirty="0">
                <a:ln>
                  <a:noFill/>
                </a:ln>
                <a:solidFill>
                  <a:schemeClr val="bg1"/>
                </a:solidFill>
                <a:effectLst/>
                <a:uLnTx/>
                <a:uFillTx/>
                <a:latin typeface="Gill Sans MT" panose="020B0502020104020203"/>
                <a:ea typeface="+mn-ea"/>
                <a:cs typeface="+mn-cs"/>
              </a:rPr>
              <a:t> </a:t>
            </a:r>
            <a:r>
              <a:rPr kumimoji="0" lang="en-US" b="0" i="0" u="none" strike="noStrike" kern="1200" cap="all" spc="0" normalizeH="0" baseline="0" noProof="0" dirty="0" err="1">
                <a:ln>
                  <a:noFill/>
                </a:ln>
                <a:solidFill>
                  <a:schemeClr val="bg1"/>
                </a:solidFill>
                <a:effectLst/>
                <a:uLnTx/>
                <a:uFillTx/>
                <a:latin typeface="Gill Sans MT" panose="020B0502020104020203"/>
                <a:ea typeface="+mn-ea"/>
                <a:cs typeface="+mn-cs"/>
              </a:rPr>
              <a:t>unsere</a:t>
            </a:r>
            <a:r>
              <a:rPr kumimoji="0" lang="en-US" b="0" i="0" u="none" strike="noStrike" kern="1200" cap="all" spc="0" normalizeH="0" baseline="0" noProof="0" dirty="0">
                <a:ln>
                  <a:noFill/>
                </a:ln>
                <a:solidFill>
                  <a:schemeClr val="bg1"/>
                </a:solidFill>
                <a:effectLst/>
                <a:uLnTx/>
                <a:uFillTx/>
                <a:latin typeface="Gill Sans MT" panose="020B0502020104020203"/>
                <a:ea typeface="+mn-ea"/>
                <a:cs typeface="+mn-cs"/>
              </a:rPr>
              <a:t> </a:t>
            </a:r>
            <a:r>
              <a:rPr kumimoji="0" lang="en-US" b="0" i="0" u="none" strike="noStrike" kern="1200" cap="all" spc="0" normalizeH="0" baseline="0" noProof="0" dirty="0" err="1">
                <a:ln>
                  <a:noFill/>
                </a:ln>
                <a:solidFill>
                  <a:schemeClr val="bg1"/>
                </a:solidFill>
                <a:effectLst/>
                <a:uLnTx/>
                <a:uFillTx/>
                <a:latin typeface="Gill Sans MT" panose="020B0502020104020203"/>
                <a:ea typeface="+mn-ea"/>
                <a:cs typeface="+mn-cs"/>
              </a:rPr>
              <a:t>lernwerke</a:t>
            </a:r>
            <a:r>
              <a:rPr lang="en-US" cap="all" dirty="0">
                <a:solidFill>
                  <a:schemeClr val="bg1"/>
                </a:solidFill>
                <a:latin typeface="Gill Sans MT" panose="020B0502020104020203"/>
              </a:rPr>
              <a:t>, </a:t>
            </a:r>
            <a:r>
              <a:rPr lang="en-US" cap="all" dirty="0" err="1">
                <a:solidFill>
                  <a:schemeClr val="bg1"/>
                </a:solidFill>
                <a:latin typeface="Gill Sans MT" panose="020B0502020104020203"/>
              </a:rPr>
              <a:t>mit</a:t>
            </a:r>
            <a:r>
              <a:rPr lang="en-US" cap="all" dirty="0">
                <a:solidFill>
                  <a:schemeClr val="bg1"/>
                </a:solidFill>
                <a:latin typeface="Gill Sans MT" panose="020B0502020104020203"/>
              </a:rPr>
              <a:t> </a:t>
            </a:r>
            <a:r>
              <a:rPr lang="en-US" cap="all" dirty="0" err="1">
                <a:solidFill>
                  <a:schemeClr val="bg1"/>
                </a:solidFill>
                <a:latin typeface="Gill Sans MT" panose="020B0502020104020203"/>
              </a:rPr>
              <a:t>denen</a:t>
            </a:r>
            <a:r>
              <a:rPr lang="en-US" cap="all" dirty="0">
                <a:solidFill>
                  <a:schemeClr val="bg1"/>
                </a:solidFill>
                <a:latin typeface="Gill Sans MT" panose="020B0502020104020203"/>
              </a:rPr>
              <a:t> </a:t>
            </a:r>
            <a:r>
              <a:rPr lang="en-US" cap="all" dirty="0" err="1">
                <a:solidFill>
                  <a:schemeClr val="bg1"/>
                </a:solidFill>
                <a:latin typeface="Gill Sans MT" panose="020B0502020104020203"/>
              </a:rPr>
              <a:t>wir</a:t>
            </a:r>
            <a:r>
              <a:rPr lang="en-US" cap="all" dirty="0">
                <a:solidFill>
                  <a:schemeClr val="bg1"/>
                </a:solidFill>
                <a:latin typeface="Gill Sans MT" panose="020B0502020104020203"/>
              </a:rPr>
              <a:t> </a:t>
            </a:r>
            <a:r>
              <a:rPr lang="en-US" cap="all" dirty="0" err="1">
                <a:solidFill>
                  <a:schemeClr val="bg1"/>
                </a:solidFill>
                <a:latin typeface="Gill Sans MT" panose="020B0502020104020203"/>
              </a:rPr>
              <a:t>arbeiten</a:t>
            </a:r>
            <a:r>
              <a:rPr lang="en-US" cap="all" dirty="0">
                <a:solidFill>
                  <a:schemeClr val="bg1"/>
                </a:solidFill>
                <a:latin typeface="Gill Sans MT" panose="020B0502020104020203"/>
              </a:rPr>
              <a:t> und </a:t>
            </a:r>
            <a:r>
              <a:rPr lang="en-US" cap="all" dirty="0" err="1">
                <a:solidFill>
                  <a:schemeClr val="bg1"/>
                </a:solidFill>
                <a:latin typeface="Gill Sans MT" panose="020B0502020104020203"/>
              </a:rPr>
              <a:t>lernen</a:t>
            </a:r>
            <a:r>
              <a:rPr lang="en-US" cap="all" dirty="0">
                <a:solidFill>
                  <a:schemeClr val="bg1"/>
                </a:solidFill>
                <a:latin typeface="Gill Sans MT" panose="020B0502020104020203"/>
              </a:rPr>
              <a:t>. </a:t>
            </a:r>
            <a:endParaRPr kumimoji="0" lang="en-US" b="0" i="0" u="none" strike="noStrike" kern="1200" cap="all" spc="0" normalizeH="0" baseline="0" noProof="0" dirty="0">
              <a:ln>
                <a:noFill/>
              </a:ln>
              <a:solidFill>
                <a:schemeClr val="bg1"/>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8609575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24EA4F88-38BD-4147-B8EF-304534884004}"/>
              </a:ext>
            </a:extLst>
          </p:cNvPr>
          <p:cNvPicPr>
            <a:picLocks noChangeAspect="1"/>
          </p:cNvPicPr>
          <p:nvPr/>
        </p:nvPicPr>
        <p:blipFill>
          <a:blip r:embed="rId2"/>
          <a:stretch>
            <a:fillRect/>
          </a:stretch>
        </p:blipFill>
        <p:spPr>
          <a:xfrm>
            <a:off x="1376476" y="2471471"/>
            <a:ext cx="1761897" cy="1743607"/>
          </a:xfrm>
          <a:prstGeom prst="rect">
            <a:avLst/>
          </a:prstGeom>
        </p:spPr>
      </p:pic>
      <p:pic>
        <p:nvPicPr>
          <p:cNvPr id="3" name="Grafik 2">
            <a:extLst>
              <a:ext uri="{FF2B5EF4-FFF2-40B4-BE49-F238E27FC236}">
                <a16:creationId xmlns:a16="http://schemas.microsoft.com/office/drawing/2014/main" id="{3B10ED2D-8FAA-4E62-BDE7-799D9AFE373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78086" y="578252"/>
            <a:ext cx="4177496" cy="4177496"/>
          </a:xfrm>
          <a:prstGeom prst="rect">
            <a:avLst/>
          </a:prstGeom>
        </p:spPr>
      </p:pic>
      <p:sp>
        <p:nvSpPr>
          <p:cNvPr id="4" name="Sprechblase: rechteckig mit abgerundeten Ecken 3">
            <a:extLst>
              <a:ext uri="{FF2B5EF4-FFF2-40B4-BE49-F238E27FC236}">
                <a16:creationId xmlns:a16="http://schemas.microsoft.com/office/drawing/2014/main" id="{0A68DA13-74E1-4041-BEB2-DF7CD4336334}"/>
              </a:ext>
            </a:extLst>
          </p:cNvPr>
          <p:cNvSpPr/>
          <p:nvPr/>
        </p:nvSpPr>
        <p:spPr>
          <a:xfrm>
            <a:off x="3254509" y="255108"/>
            <a:ext cx="2269991" cy="2145192"/>
          </a:xfrm>
          <a:prstGeom prst="wedgeRoundRectCallout">
            <a:avLst>
              <a:gd name="adj1" fmla="val -75591"/>
              <a:gd name="adj2" fmla="val 7827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a:extLst>
              <a:ext uri="{FF2B5EF4-FFF2-40B4-BE49-F238E27FC236}">
                <a16:creationId xmlns:a16="http://schemas.microsoft.com/office/drawing/2014/main" id="{B36C15FC-0CDC-4572-AFC1-490FC58A4A8B}"/>
              </a:ext>
            </a:extLst>
          </p:cNvPr>
          <p:cNvSpPr txBox="1"/>
          <p:nvPr/>
        </p:nvSpPr>
        <p:spPr>
          <a:xfrm>
            <a:off x="3505428" y="647700"/>
            <a:ext cx="1761897" cy="1477328"/>
          </a:xfrm>
          <a:prstGeom prst="rect">
            <a:avLst/>
          </a:prstGeom>
          <a:noFill/>
        </p:spPr>
        <p:txBody>
          <a:bodyPr wrap="square" rtlCol="0">
            <a:spAutoFit/>
          </a:bodyPr>
          <a:lstStyle/>
          <a:p>
            <a:r>
              <a:rPr lang="de-DE" dirty="0">
                <a:solidFill>
                  <a:schemeClr val="bg1"/>
                </a:solidFill>
              </a:rPr>
              <a:t>Steig mit mir in die Zeitmaschine und erforsche die Vergangenheit!</a:t>
            </a:r>
          </a:p>
        </p:txBody>
      </p:sp>
    </p:spTree>
    <p:extLst>
      <p:ext uri="{BB962C8B-B14F-4D97-AF65-F5344CB8AC3E}">
        <p14:creationId xmlns:p14="http://schemas.microsoft.com/office/powerpoint/2010/main" val="723202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0"/>
                                        <p:tgtEl>
                                          <p:spTgt spid="3"/>
                                        </p:tgtEl>
                                        <p:attrNameLst>
                                          <p:attrName>ppt_x</p:attrName>
                                        </p:attrNameLst>
                                      </p:cBhvr>
                                      <p:tavLst>
                                        <p:tav tm="0">
                                          <p:val>
                                            <p:strVal val="ppt_x"/>
                                          </p:val>
                                        </p:tav>
                                        <p:tav tm="100000">
                                          <p:val>
                                            <p:strVal val="ppt_x"/>
                                          </p:val>
                                        </p:tav>
                                      </p:tavLst>
                                    </p:anim>
                                    <p:anim calcmode="lin" valueType="num">
                                      <p:cBhvr additive="base">
                                        <p:cTn id="7" dur="5000"/>
                                        <p:tgtEl>
                                          <p:spTgt spid="3"/>
                                        </p:tgtEl>
                                        <p:attrNameLst>
                                          <p:attrName>ppt_y</p:attrName>
                                        </p:attrNameLst>
                                      </p:cBhvr>
                                      <p:tavLst>
                                        <p:tav tm="0">
                                          <p:val>
                                            <p:strVal val="ppt_y"/>
                                          </p:val>
                                        </p:tav>
                                        <p:tav tm="100000">
                                          <p:val>
                                            <p:strVal val="1+ppt_h/2"/>
                                          </p:val>
                                        </p:tav>
                                      </p:tavLst>
                                    </p:anim>
                                    <p:set>
                                      <p:cBhvr>
                                        <p:cTn id="8" dur="1" fill="hold">
                                          <p:stCondLst>
                                            <p:cond delay="4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ED713614-050C-493F-95A7-890E7E6B7200}"/>
              </a:ext>
            </a:extLst>
          </p:cNvPr>
          <p:cNvPicPr>
            <a:picLocks noChangeAspect="1"/>
          </p:cNvPicPr>
          <p:nvPr/>
        </p:nvPicPr>
        <p:blipFill>
          <a:blip r:embed="rId2"/>
          <a:stretch>
            <a:fillRect/>
          </a:stretch>
        </p:blipFill>
        <p:spPr>
          <a:xfrm>
            <a:off x="24969" y="2557196"/>
            <a:ext cx="1761897" cy="1743607"/>
          </a:xfrm>
          <a:prstGeom prst="rect">
            <a:avLst/>
          </a:prstGeom>
        </p:spPr>
      </p:pic>
      <p:sp>
        <p:nvSpPr>
          <p:cNvPr id="3" name="Sprechblase: rechteckig mit abgerundeten Ecken 2">
            <a:extLst>
              <a:ext uri="{FF2B5EF4-FFF2-40B4-BE49-F238E27FC236}">
                <a16:creationId xmlns:a16="http://schemas.microsoft.com/office/drawing/2014/main" id="{71B7BE97-015E-495E-BD8D-1BFD98EEA657}"/>
              </a:ext>
            </a:extLst>
          </p:cNvPr>
          <p:cNvSpPr/>
          <p:nvPr/>
        </p:nvSpPr>
        <p:spPr>
          <a:xfrm>
            <a:off x="1777340" y="1509083"/>
            <a:ext cx="2963910" cy="3831584"/>
          </a:xfrm>
          <a:prstGeom prst="wedgeRoundRectCallout">
            <a:avLst>
              <a:gd name="adj1" fmla="val -74309"/>
              <a:gd name="adj2" fmla="val -236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 name="Textfeld 3">
            <a:extLst>
              <a:ext uri="{FF2B5EF4-FFF2-40B4-BE49-F238E27FC236}">
                <a16:creationId xmlns:a16="http://schemas.microsoft.com/office/drawing/2014/main" id="{E5ED5265-E037-4A71-9C0F-8B0DE7785198}"/>
              </a:ext>
            </a:extLst>
          </p:cNvPr>
          <p:cNvSpPr txBox="1"/>
          <p:nvPr/>
        </p:nvSpPr>
        <p:spPr>
          <a:xfrm>
            <a:off x="1981086" y="1647348"/>
            <a:ext cx="2219325" cy="3693319"/>
          </a:xfrm>
          <a:prstGeom prst="rect">
            <a:avLst/>
          </a:prstGeom>
          <a:noFill/>
        </p:spPr>
        <p:txBody>
          <a:bodyPr wrap="square" rtlCol="0">
            <a:spAutoFit/>
          </a:bodyPr>
          <a:lstStyle/>
          <a:p>
            <a:r>
              <a:rPr lang="de-DE" dirty="0">
                <a:solidFill>
                  <a:schemeClr val="bg1"/>
                </a:solidFill>
              </a:rPr>
              <a:t>Hallo, da bist du ja wieder. Wir sind jetzt ganz schön weit in der Zeit gereist! Im Geschichtsunterricht wirst du viel über diese Epoche des alten Ägyptens  erfahren und wie ich gelebt habe.  Aber natürlich lernst du viele andere Epochen auch kennen.</a:t>
            </a:r>
          </a:p>
        </p:txBody>
      </p:sp>
      <p:pic>
        <p:nvPicPr>
          <p:cNvPr id="6" name="Grafik 5">
            <a:extLst>
              <a:ext uri="{FF2B5EF4-FFF2-40B4-BE49-F238E27FC236}">
                <a16:creationId xmlns:a16="http://schemas.microsoft.com/office/drawing/2014/main" id="{49C97001-A38C-4330-8288-A1E285D115D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30695" y="1903333"/>
            <a:ext cx="7231561" cy="2093425"/>
          </a:xfrm>
          <a:prstGeom prst="rect">
            <a:avLst/>
          </a:prstGeom>
        </p:spPr>
      </p:pic>
    </p:spTree>
    <p:extLst>
      <p:ext uri="{BB962C8B-B14F-4D97-AF65-F5344CB8AC3E}">
        <p14:creationId xmlns:p14="http://schemas.microsoft.com/office/powerpoint/2010/main" val="36591020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A7C07CED-2D6C-4C48-B48C-B118C9C6EE3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54886" y="622925"/>
            <a:ext cx="2269158" cy="2036570"/>
          </a:xfrm>
          <a:prstGeom prst="rect">
            <a:avLst/>
          </a:prstGeom>
        </p:spPr>
      </p:pic>
      <p:pic>
        <p:nvPicPr>
          <p:cNvPr id="7" name="Grafik 6">
            <a:extLst>
              <a:ext uri="{FF2B5EF4-FFF2-40B4-BE49-F238E27FC236}">
                <a16:creationId xmlns:a16="http://schemas.microsoft.com/office/drawing/2014/main" id="{42DB6A16-6115-418C-9035-4FBF9F15267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03826" y="643466"/>
            <a:ext cx="3490356" cy="5349206"/>
          </a:xfrm>
          <a:prstGeom prst="rect">
            <a:avLst/>
          </a:prstGeom>
        </p:spPr>
      </p:pic>
      <p:pic>
        <p:nvPicPr>
          <p:cNvPr id="5" name="Grafik 4">
            <a:extLst>
              <a:ext uri="{FF2B5EF4-FFF2-40B4-BE49-F238E27FC236}">
                <a16:creationId xmlns:a16="http://schemas.microsoft.com/office/drawing/2014/main" id="{F16680B1-AA6F-4793-8D56-B9314114B89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616317" y="643466"/>
            <a:ext cx="2624662" cy="2624662"/>
          </a:xfrm>
          <a:prstGeom prst="rect">
            <a:avLst/>
          </a:prstGeom>
        </p:spPr>
      </p:pic>
      <p:pic>
        <p:nvPicPr>
          <p:cNvPr id="4" name="Grafik 3">
            <a:extLst>
              <a:ext uri="{FF2B5EF4-FFF2-40B4-BE49-F238E27FC236}">
                <a16:creationId xmlns:a16="http://schemas.microsoft.com/office/drawing/2014/main" id="{B40D68E3-A257-46C6-B9A0-41F3210825F9}"/>
              </a:ext>
            </a:extLst>
          </p:cNvPr>
          <p:cNvPicPr>
            <a:picLocks noChangeAspect="1"/>
          </p:cNvPicPr>
          <p:nvPr/>
        </p:nvPicPr>
        <p:blipFill>
          <a:blip r:embed="rId6"/>
          <a:stretch>
            <a:fillRect/>
          </a:stretch>
        </p:blipFill>
        <p:spPr>
          <a:xfrm>
            <a:off x="643467" y="3981714"/>
            <a:ext cx="3278292" cy="1840962"/>
          </a:xfrm>
          <a:prstGeom prst="rect">
            <a:avLst/>
          </a:prstGeom>
        </p:spPr>
      </p:pic>
      <p:pic>
        <p:nvPicPr>
          <p:cNvPr id="8" name="Grafik 7">
            <a:extLst>
              <a:ext uri="{FF2B5EF4-FFF2-40B4-BE49-F238E27FC236}">
                <a16:creationId xmlns:a16="http://schemas.microsoft.com/office/drawing/2014/main" id="{765B8ABD-ACE8-4A1C-A2C1-518AE50B3D5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999946" y="3429000"/>
            <a:ext cx="1857404" cy="2643992"/>
          </a:xfrm>
          <a:prstGeom prst="rect">
            <a:avLst/>
          </a:prstGeom>
        </p:spPr>
      </p:pic>
      <p:pic>
        <p:nvPicPr>
          <p:cNvPr id="10" name="Onlinemedien 9" title="Song zu Karl der Große | WDR">
            <a:hlinkClick r:id="" action="ppaction://media"/>
            <a:extLst>
              <a:ext uri="{FF2B5EF4-FFF2-40B4-BE49-F238E27FC236}">
                <a16:creationId xmlns:a16="http://schemas.microsoft.com/office/drawing/2014/main" id="{6F7FD8FC-9C12-4734-AD56-DFF05E9C5A3A}"/>
              </a:ext>
            </a:extLst>
          </p:cNvPr>
          <p:cNvPicPr>
            <a:picLocks noRot="1" noChangeAspect="1"/>
          </p:cNvPicPr>
          <p:nvPr>
            <a:videoFile r:link="rId1"/>
          </p:nvPr>
        </p:nvPicPr>
        <p:blipFill>
          <a:blip r:embed="rId8"/>
          <a:stretch>
            <a:fillRect/>
          </a:stretch>
        </p:blipFill>
        <p:spPr>
          <a:xfrm>
            <a:off x="2282613" y="2532941"/>
            <a:ext cx="2161499" cy="1221247"/>
          </a:xfrm>
          <a:prstGeom prst="rect">
            <a:avLst/>
          </a:prstGeom>
          <a:ln>
            <a:noFill/>
          </a:ln>
          <a:effectLst>
            <a:softEdge rad="112500"/>
          </a:effectLst>
        </p:spPr>
      </p:pic>
      <p:sp>
        <p:nvSpPr>
          <p:cNvPr id="13" name="Textfeld 12">
            <a:extLst>
              <a:ext uri="{FF2B5EF4-FFF2-40B4-BE49-F238E27FC236}">
                <a16:creationId xmlns:a16="http://schemas.microsoft.com/office/drawing/2014/main" id="{70992EDF-6A3E-4554-AA7D-610697E371B8}"/>
              </a:ext>
            </a:extLst>
          </p:cNvPr>
          <p:cNvSpPr txBox="1"/>
          <p:nvPr/>
        </p:nvSpPr>
        <p:spPr>
          <a:xfrm>
            <a:off x="197962" y="178272"/>
            <a:ext cx="12226565" cy="369332"/>
          </a:xfrm>
          <a:prstGeom prst="rect">
            <a:avLst/>
          </a:prstGeom>
          <a:noFill/>
        </p:spPr>
        <p:txBody>
          <a:bodyPr wrap="square" rtlCol="0">
            <a:spAutoFit/>
          </a:bodyPr>
          <a:lstStyle/>
          <a:p>
            <a:r>
              <a:rPr lang="de-DE" dirty="0"/>
              <a:t>Hier sind einige historische Menschen, die du näher im Geschichtsunterricht kennenlernen wirst (vielleicht kennst du sie schon). </a:t>
            </a:r>
          </a:p>
        </p:txBody>
      </p:sp>
      <p:pic>
        <p:nvPicPr>
          <p:cNvPr id="2" name="Grafik 1">
            <a:extLst>
              <a:ext uri="{FF2B5EF4-FFF2-40B4-BE49-F238E27FC236}">
                <a16:creationId xmlns:a16="http://schemas.microsoft.com/office/drawing/2014/main" id="{445C71BF-E3D5-4CAD-87E6-2E229362B20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0065" y="1099727"/>
            <a:ext cx="1276867" cy="1263612"/>
          </a:xfrm>
          <a:prstGeom prst="rect">
            <a:avLst/>
          </a:prstGeom>
        </p:spPr>
      </p:pic>
      <p:sp>
        <p:nvSpPr>
          <p:cNvPr id="3" name="Sprechblase: oval 2">
            <a:extLst>
              <a:ext uri="{FF2B5EF4-FFF2-40B4-BE49-F238E27FC236}">
                <a16:creationId xmlns:a16="http://schemas.microsoft.com/office/drawing/2014/main" id="{6CEF7F0F-63D7-4EE6-91D4-1146EBD16748}"/>
              </a:ext>
            </a:extLst>
          </p:cNvPr>
          <p:cNvSpPr/>
          <p:nvPr/>
        </p:nvSpPr>
        <p:spPr>
          <a:xfrm>
            <a:off x="197962" y="1918416"/>
            <a:ext cx="2269158" cy="1349712"/>
          </a:xfrm>
          <a:prstGeom prst="wedgeEllipseCallout">
            <a:avLst>
              <a:gd name="adj1" fmla="val -27219"/>
              <a:gd name="adj2" fmla="val -6434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400" dirty="0"/>
              <a:t>Klicke das Video an, dann lernst du einen berühmten Herrscher aus dem Mittelalter kennen</a:t>
            </a:r>
          </a:p>
        </p:txBody>
      </p:sp>
    </p:spTree>
    <p:extLst>
      <p:ext uri="{BB962C8B-B14F-4D97-AF65-F5344CB8AC3E}">
        <p14:creationId xmlns:p14="http://schemas.microsoft.com/office/powerpoint/2010/main" val="4408711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video>
              <p:cMediaNode vol="80000">
                <p:cTn id="2" fill="hold" display="0">
                  <p:stCondLst>
                    <p:cond delay="indefinite"/>
                  </p:stCondLst>
                </p:cTn>
                <p:tgtEl>
                  <p:spTgt spid="10"/>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1" fill="hold"/>
                                        <p:tgtEl>
                                          <p:spTgt spid="10"/>
                                        </p:tgtEl>
                                      </p:cBhvr>
                                    </p:cmd>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 fill="hold"/>
                                        <p:tgtEl>
                                          <p:spTgt spid="10"/>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87D70F7D-4EC3-450B-8CF5-AC2D67043B25}"/>
              </a:ext>
            </a:extLst>
          </p:cNvPr>
          <p:cNvPicPr>
            <a:picLocks noChangeAspect="1"/>
          </p:cNvPicPr>
          <p:nvPr/>
        </p:nvPicPr>
        <p:blipFill>
          <a:blip r:embed="rId4"/>
          <a:stretch>
            <a:fillRect/>
          </a:stretch>
        </p:blipFill>
        <p:spPr>
          <a:xfrm>
            <a:off x="463860" y="164362"/>
            <a:ext cx="1761897" cy="1743607"/>
          </a:xfrm>
          <a:prstGeom prst="rect">
            <a:avLst/>
          </a:prstGeom>
        </p:spPr>
      </p:pic>
      <p:sp>
        <p:nvSpPr>
          <p:cNvPr id="9" name="Sprechblase: oval 8">
            <a:extLst>
              <a:ext uri="{FF2B5EF4-FFF2-40B4-BE49-F238E27FC236}">
                <a16:creationId xmlns:a16="http://schemas.microsoft.com/office/drawing/2014/main" id="{81586D6C-C4C8-4737-B6E2-60D505511EB5}"/>
              </a:ext>
            </a:extLst>
          </p:cNvPr>
          <p:cNvSpPr/>
          <p:nvPr/>
        </p:nvSpPr>
        <p:spPr>
          <a:xfrm>
            <a:off x="2926080" y="164362"/>
            <a:ext cx="5311470" cy="1679555"/>
          </a:xfrm>
          <a:prstGeom prst="wedgeEllipseCallout">
            <a:avLst>
              <a:gd name="adj1" fmla="val -76313"/>
              <a:gd name="adj2" fmla="val -886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Natürlich erfährst du auch etwas darüber, wie die Menschen früher gelebt haben.  Klicke das Lautsprechersymbol an und höre dir die Musik an, wie sie wohl im Mittelalter geklungen hat. </a:t>
            </a:r>
          </a:p>
        </p:txBody>
      </p:sp>
      <p:pic>
        <p:nvPicPr>
          <p:cNvPr id="10" name="laetabundus">
            <a:hlinkClick r:id="" action="ppaction://media"/>
            <a:extLst>
              <a:ext uri="{FF2B5EF4-FFF2-40B4-BE49-F238E27FC236}">
                <a16:creationId xmlns:a16="http://schemas.microsoft.com/office/drawing/2014/main" id="{967AA944-26C5-4E42-B0DC-08199CE66973}"/>
              </a:ext>
            </a:extLst>
          </p:cNvPr>
          <p:cNvPicPr>
            <a:picLocks noChangeAspect="1"/>
          </p:cNvPicPr>
          <p:nvPr>
            <a:audioFile r:link="rId2"/>
            <p:extLst>
              <p:ext uri="{DAA4B4D4-6D71-4841-9C94-3DE7FCFB9230}">
                <p14:media xmlns:p14="http://schemas.microsoft.com/office/powerpoint/2010/main" r:embed="rId1">
                  <p14:fade in="4000"/>
                </p14:media>
              </p:ext>
            </p:extLst>
          </p:nvPr>
        </p:nvPicPr>
        <p:blipFill>
          <a:blip r:embed="rId5"/>
          <a:stretch>
            <a:fillRect/>
          </a:stretch>
        </p:blipFill>
        <p:spPr>
          <a:xfrm>
            <a:off x="838295" y="5090902"/>
            <a:ext cx="609600" cy="609600"/>
          </a:xfrm>
          <a:prstGeom prst="rect">
            <a:avLst/>
          </a:prstGeom>
        </p:spPr>
      </p:pic>
      <p:pic>
        <p:nvPicPr>
          <p:cNvPr id="7" name="Grafik 6">
            <a:extLst>
              <a:ext uri="{FF2B5EF4-FFF2-40B4-BE49-F238E27FC236}">
                <a16:creationId xmlns:a16="http://schemas.microsoft.com/office/drawing/2014/main" id="{D24F413B-C464-40C1-B1D3-2A85E40E631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159535" y="315847"/>
            <a:ext cx="3690464" cy="3279913"/>
          </a:xfrm>
          <a:prstGeom prst="rect">
            <a:avLst/>
          </a:prstGeom>
        </p:spPr>
      </p:pic>
      <p:pic>
        <p:nvPicPr>
          <p:cNvPr id="11" name="Grafik 10">
            <a:extLst>
              <a:ext uri="{FF2B5EF4-FFF2-40B4-BE49-F238E27FC236}">
                <a16:creationId xmlns:a16="http://schemas.microsoft.com/office/drawing/2014/main" id="{3BA6126D-FC94-48F1-8249-88791323CB9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447895" y="1997765"/>
            <a:ext cx="2237729" cy="1918359"/>
          </a:xfrm>
          <a:prstGeom prst="rect">
            <a:avLst/>
          </a:prstGeom>
        </p:spPr>
      </p:pic>
      <p:pic>
        <p:nvPicPr>
          <p:cNvPr id="12" name="Grafik 11">
            <a:extLst>
              <a:ext uri="{FF2B5EF4-FFF2-40B4-BE49-F238E27FC236}">
                <a16:creationId xmlns:a16="http://schemas.microsoft.com/office/drawing/2014/main" id="{196418E1-90DA-4F29-A741-BE9DB5C21B9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456494" y="1882134"/>
            <a:ext cx="3546625" cy="2458117"/>
          </a:xfrm>
          <a:prstGeom prst="rect">
            <a:avLst/>
          </a:prstGeom>
        </p:spPr>
      </p:pic>
      <p:pic>
        <p:nvPicPr>
          <p:cNvPr id="13" name="Grafik 12">
            <a:extLst>
              <a:ext uri="{FF2B5EF4-FFF2-40B4-BE49-F238E27FC236}">
                <a16:creationId xmlns:a16="http://schemas.microsoft.com/office/drawing/2014/main" id="{8D38D442-FD9C-4EC6-A54F-DFB0A9AE50A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766719" y="4430047"/>
            <a:ext cx="7630191" cy="1661529"/>
          </a:xfrm>
          <a:prstGeom prst="rect">
            <a:avLst/>
          </a:prstGeom>
        </p:spPr>
      </p:pic>
    </p:spTree>
    <p:extLst>
      <p:ext uri="{BB962C8B-B14F-4D97-AF65-F5344CB8AC3E}">
        <p14:creationId xmlns:p14="http://schemas.microsoft.com/office/powerpoint/2010/main" val="35419264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13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EA869E1-F851-4A52-92F5-77E592B76A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7" name="Picture 16">
            <a:extLst>
              <a:ext uri="{FF2B5EF4-FFF2-40B4-BE49-F238E27FC236}">
                <a16:creationId xmlns:a16="http://schemas.microsoft.com/office/drawing/2014/main" id="{B083AD55-8296-44BD-8E14-DD2DDBC351B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cstate="screen">
            <a:extLst>
              <a:ext uri="{28A0092B-C50C-407E-A947-70E740481C1C}">
                <a14:useLocalDpi xmlns:a14="http://schemas.microsoft.com/office/drawing/2010/main"/>
              </a:ext>
            </a:extLst>
          </a:blip>
          <a:srcRect b="-1562"/>
          <a:stretch/>
        </p:blipFill>
        <p:spPr bwMode="black">
          <a:xfrm>
            <a:off x="0" y="6126480"/>
            <a:ext cx="12192000" cy="742950"/>
          </a:xfrm>
          <a:prstGeom prst="rect">
            <a:avLst/>
          </a:prstGeom>
        </p:spPr>
      </p:pic>
      <p:cxnSp>
        <p:nvCxnSpPr>
          <p:cNvPr id="19" name="Straight Connector 18">
            <a:extLst>
              <a:ext uri="{FF2B5EF4-FFF2-40B4-BE49-F238E27FC236}">
                <a16:creationId xmlns:a16="http://schemas.microsoft.com/office/drawing/2014/main" id="{2BF46B26-15FC-4C5A-94FA-AE9ED64B5C2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12F6065-5345-44BD-B66E-5487CCD7A9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23" name="Rectangle 22">
            <a:extLst>
              <a:ext uri="{FF2B5EF4-FFF2-40B4-BE49-F238E27FC236}">
                <a16:creationId xmlns:a16="http://schemas.microsoft.com/office/drawing/2014/main" id="{E7ABCFA2-55B0-438C-A39A-637FFC624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BD2C934-710E-4E0E-9ED4-03F07E019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4" name="Textfeld 3">
            <a:extLst>
              <a:ext uri="{FF2B5EF4-FFF2-40B4-BE49-F238E27FC236}">
                <a16:creationId xmlns:a16="http://schemas.microsoft.com/office/drawing/2014/main" id="{3956E841-4A86-46A6-A2A4-E3B79B3B3E69}"/>
              </a:ext>
            </a:extLst>
          </p:cNvPr>
          <p:cNvSpPr txBox="1"/>
          <p:nvPr/>
        </p:nvSpPr>
        <p:spPr>
          <a:xfrm>
            <a:off x="731298" y="4577936"/>
            <a:ext cx="2700565" cy="1488578"/>
          </a:xfrm>
          <a:prstGeom prst="rect">
            <a:avLst/>
          </a:prstGeom>
        </p:spPr>
        <p:txBody>
          <a:bodyPr vert="horz" lIns="91440" tIns="45720" rIns="91440" bIns="0" rtlCol="0" anchor="b">
            <a:normAutofit/>
          </a:bodyPr>
          <a:lstStyle/>
          <a:p>
            <a:pPr defTabSz="914400">
              <a:lnSpc>
                <a:spcPct val="90000"/>
              </a:lnSpc>
              <a:spcBef>
                <a:spcPct val="0"/>
              </a:spcBef>
              <a:spcAft>
                <a:spcPts val="600"/>
              </a:spcAft>
            </a:pPr>
            <a:endParaRPr lang="en-US" sz="1700" cap="all" dirty="0">
              <a:latin typeface="+mj-lt"/>
              <a:ea typeface="+mj-ea"/>
              <a:cs typeface="+mj-cs"/>
            </a:endParaRPr>
          </a:p>
        </p:txBody>
      </p:sp>
      <p:cxnSp>
        <p:nvCxnSpPr>
          <p:cNvPr id="27" name="Straight Connector 26">
            <a:extLst>
              <a:ext uri="{FF2B5EF4-FFF2-40B4-BE49-F238E27FC236}">
                <a16:creationId xmlns:a16="http://schemas.microsoft.com/office/drawing/2014/main" id="{0AD0F4F3-8F5C-421F-9FC1-DB3ED0BF61D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4009" y="3526496"/>
            <a:ext cx="3023617"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3" name="Grafik 2">
            <a:extLst>
              <a:ext uri="{FF2B5EF4-FFF2-40B4-BE49-F238E27FC236}">
                <a16:creationId xmlns:a16="http://schemas.microsoft.com/office/drawing/2014/main" id="{87BACF5D-A954-465A-AE8D-9C16DE5B2BA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002204" y="1224481"/>
            <a:ext cx="3692411" cy="3674848"/>
          </a:xfrm>
          <a:prstGeom prst="rect">
            <a:avLst/>
          </a:prstGeom>
        </p:spPr>
      </p:pic>
      <p:pic>
        <p:nvPicPr>
          <p:cNvPr id="2" name="Grafik 1">
            <a:extLst>
              <a:ext uri="{FF2B5EF4-FFF2-40B4-BE49-F238E27FC236}">
                <a16:creationId xmlns:a16="http://schemas.microsoft.com/office/drawing/2014/main" id="{CF959B64-CC2F-4EE9-ADC0-B6E647F0E48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858342" y="1224495"/>
            <a:ext cx="3692411" cy="3674820"/>
          </a:xfrm>
          <a:prstGeom prst="rect">
            <a:avLst/>
          </a:prstGeom>
        </p:spPr>
      </p:pic>
      <p:pic>
        <p:nvPicPr>
          <p:cNvPr id="29" name="Picture 28">
            <a:extLst>
              <a:ext uri="{FF2B5EF4-FFF2-40B4-BE49-F238E27FC236}">
                <a16:creationId xmlns:a16="http://schemas.microsoft.com/office/drawing/2014/main" id="{B0A40572-62E5-460B-AD24-B6628527ACB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cstate="screen">
            <a:extLst>
              <a:ext uri="{28A0092B-C50C-407E-A947-70E740481C1C}">
                <a14:useLocalDpi xmlns:a14="http://schemas.microsoft.com/office/drawing/2010/main"/>
              </a:ext>
            </a:extLst>
          </a:blip>
          <a:srcRect b="-1562"/>
          <a:stretch/>
        </p:blipFill>
        <p:spPr bwMode="black">
          <a:xfrm>
            <a:off x="0" y="6126480"/>
            <a:ext cx="12192000" cy="742950"/>
          </a:xfrm>
          <a:prstGeom prst="rect">
            <a:avLst/>
          </a:prstGeom>
        </p:spPr>
      </p:pic>
      <p:cxnSp>
        <p:nvCxnSpPr>
          <p:cNvPr id="31" name="Straight Connector 30">
            <a:extLst>
              <a:ext uri="{FF2B5EF4-FFF2-40B4-BE49-F238E27FC236}">
                <a16:creationId xmlns:a16="http://schemas.microsoft.com/office/drawing/2014/main" id="{F1D872D4-D7E5-4CD8-9DAC-2BC612F08E6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5" name="Grafik 4">
            <a:extLst>
              <a:ext uri="{FF2B5EF4-FFF2-40B4-BE49-F238E27FC236}">
                <a16:creationId xmlns:a16="http://schemas.microsoft.com/office/drawing/2014/main" id="{AD574840-DE6B-4774-B6AB-3FBF55B6D7A6}"/>
              </a:ext>
            </a:extLst>
          </p:cNvPr>
          <p:cNvPicPr>
            <a:picLocks noChangeAspect="1"/>
          </p:cNvPicPr>
          <p:nvPr/>
        </p:nvPicPr>
        <p:blipFill>
          <a:blip r:embed="rId7"/>
          <a:stretch>
            <a:fillRect/>
          </a:stretch>
        </p:blipFill>
        <p:spPr>
          <a:xfrm>
            <a:off x="567147" y="1416949"/>
            <a:ext cx="1761897" cy="1743607"/>
          </a:xfrm>
          <a:prstGeom prst="rect">
            <a:avLst/>
          </a:prstGeom>
        </p:spPr>
      </p:pic>
      <p:sp>
        <p:nvSpPr>
          <p:cNvPr id="6" name="Sprechblase: oval 5">
            <a:extLst>
              <a:ext uri="{FF2B5EF4-FFF2-40B4-BE49-F238E27FC236}">
                <a16:creationId xmlns:a16="http://schemas.microsoft.com/office/drawing/2014/main" id="{C95EEF9A-85C8-4A5A-A899-B52C105CC512}"/>
              </a:ext>
            </a:extLst>
          </p:cNvPr>
          <p:cNvSpPr/>
          <p:nvPr/>
        </p:nvSpPr>
        <p:spPr>
          <a:xfrm>
            <a:off x="1593130" y="365509"/>
            <a:ext cx="4259030" cy="1535673"/>
          </a:xfrm>
          <a:prstGeom prst="wedgeEllipseCallout">
            <a:avLst>
              <a:gd name="adj1" fmla="val -47943"/>
              <a:gd name="adj2" fmla="val 644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a:extLst>
              <a:ext uri="{FF2B5EF4-FFF2-40B4-BE49-F238E27FC236}">
                <a16:creationId xmlns:a16="http://schemas.microsoft.com/office/drawing/2014/main" id="{B2D6959B-76F4-4F20-AE51-4579A6027F73}"/>
              </a:ext>
            </a:extLst>
          </p:cNvPr>
          <p:cNvSpPr txBox="1"/>
          <p:nvPr/>
        </p:nvSpPr>
        <p:spPr>
          <a:xfrm>
            <a:off x="1995817" y="513336"/>
            <a:ext cx="3437587" cy="1200329"/>
          </a:xfrm>
          <a:prstGeom prst="rect">
            <a:avLst/>
          </a:prstGeom>
          <a:noFill/>
        </p:spPr>
        <p:txBody>
          <a:bodyPr wrap="square" rtlCol="0">
            <a:spAutoFit/>
          </a:bodyPr>
          <a:lstStyle/>
          <a:p>
            <a:r>
              <a:rPr lang="de-DE" dirty="0">
                <a:solidFill>
                  <a:schemeClr val="bg1"/>
                </a:solidFill>
              </a:rPr>
              <a:t>Wir bleiben aber nicht nur im Klassenzimmer, sondern wir fahren auch dorthin, wo Geschichte „gemacht“ worden ist.</a:t>
            </a:r>
          </a:p>
        </p:txBody>
      </p:sp>
      <p:pic>
        <p:nvPicPr>
          <p:cNvPr id="8" name="frametraxx_preview_Nothern-Lights">
            <a:hlinkClick r:id="" action="ppaction://media"/>
            <a:extLst>
              <a:ext uri="{FF2B5EF4-FFF2-40B4-BE49-F238E27FC236}">
                <a16:creationId xmlns:a16="http://schemas.microsoft.com/office/drawing/2014/main" id="{F91065EE-6485-4C9F-980E-6865ADD3045D}"/>
              </a:ext>
            </a:extLst>
          </p:cNvPr>
          <p:cNvPicPr>
            <a:picLocks noChangeAspect="1"/>
          </p:cNvPicPr>
          <p:nvPr>
            <a:audioFile r:link="rId1"/>
            <p:extLst>
              <p:ext uri="{DAA4B4D4-6D71-4841-9C94-3DE7FCFB9230}">
                <p14:media xmlns:p14="http://schemas.microsoft.com/office/powerpoint/2010/main" r:embed="rId2">
                  <p14:trim st="95246"/>
                  <p14:fade in="7000" out="5000"/>
                </p14:media>
              </p:ext>
            </p:extLst>
          </p:nvPr>
        </p:nvPicPr>
        <p:blipFill>
          <a:blip r:embed="rId8"/>
          <a:stretch>
            <a:fillRect/>
          </a:stretch>
        </p:blipFill>
        <p:spPr>
          <a:xfrm>
            <a:off x="2501170" y="4692072"/>
            <a:ext cx="609600" cy="609600"/>
          </a:xfrm>
          <a:prstGeom prst="rect">
            <a:avLst/>
          </a:prstGeom>
        </p:spPr>
      </p:pic>
    </p:spTree>
    <p:extLst>
      <p:ext uri="{BB962C8B-B14F-4D97-AF65-F5344CB8AC3E}">
        <p14:creationId xmlns:p14="http://schemas.microsoft.com/office/powerpoint/2010/main" val="42082632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Katalog">
  <a:themeElements>
    <a:clrScheme name="Katalog">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Katalog">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talog">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4D742CA768568F47807F442097611085" ma:contentTypeVersion="4" ma:contentTypeDescription="Ein neues Dokument erstellen." ma:contentTypeScope="" ma:versionID="65df917954bfd8a4d361ceab5a9ba52b">
  <xsd:schema xmlns:xsd="http://www.w3.org/2001/XMLSchema" xmlns:xs="http://www.w3.org/2001/XMLSchema" xmlns:p="http://schemas.microsoft.com/office/2006/metadata/properties" xmlns:ns2="c1dfe515-5f86-4477-8cbf-3ae75fb235bb" xmlns:ns3="d2804fd3-f0f6-4bcd-8020-a2462ce774c3" targetNamespace="http://schemas.microsoft.com/office/2006/metadata/properties" ma:root="true" ma:fieldsID="4b32a6906ee290195701b0f0da6e17b8" ns2:_="" ns3:_="">
    <xsd:import namespace="c1dfe515-5f86-4477-8cbf-3ae75fb235bb"/>
    <xsd:import namespace="d2804fd3-f0f6-4bcd-8020-a2462ce774c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dfe515-5f86-4477-8cbf-3ae75fb235b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2804fd3-f0f6-4bcd-8020-a2462ce774c3" elementFormDefault="qualified">
    <xsd:import namespace="http://schemas.microsoft.com/office/2006/documentManagement/types"/>
    <xsd:import namespace="http://schemas.microsoft.com/office/infopath/2007/PartnerControls"/>
    <xsd:element name="SharedWithUsers" ma:index="10"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B693629-B996-4D23-8482-4BE375E189F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1dfe515-5f86-4477-8cbf-3ae75fb235bb"/>
    <ds:schemaRef ds:uri="d2804fd3-f0f6-4bcd-8020-a2462ce774c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4018EF6-1256-486C-8977-50078625D172}">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16ADB7E3-A0CE-4120-85F7-22A13D6758A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Gallery</Template>
  <TotalTime>0</TotalTime>
  <Words>351</Words>
  <Application>Microsoft Office PowerPoint</Application>
  <PresentationFormat>Breitbild</PresentationFormat>
  <Paragraphs>26</Paragraphs>
  <Slides>12</Slides>
  <Notes>0</Notes>
  <HiddenSlides>0</HiddenSlides>
  <MMClips>5</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12</vt:i4>
      </vt:variant>
    </vt:vector>
  </HeadingPairs>
  <TitlesOfParts>
    <vt:vector size="17" baseType="lpstr">
      <vt:lpstr>Abel-Regular</vt:lpstr>
      <vt:lpstr>Arial</vt:lpstr>
      <vt:lpstr>Forte</vt:lpstr>
      <vt:lpstr>Gill Sans MT</vt:lpstr>
      <vt:lpstr>Katalog</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Christian pfau</dc:creator>
  <cp:lastModifiedBy>Christian Attenbrunner</cp:lastModifiedBy>
  <cp:revision>62</cp:revision>
  <dcterms:created xsi:type="dcterms:W3CDTF">2021-03-04T10:52:27Z</dcterms:created>
  <dcterms:modified xsi:type="dcterms:W3CDTF">2021-03-14T20:01:47Z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0x0101004D742CA768568F47807F442097611085</vt:lpwstr>
  </property>
</Properties>
</file>